
<file path=[Content_Types].xml><?xml version="1.0" encoding="utf-8"?>
<Types xmlns="http://schemas.openxmlformats.org/package/2006/content-types">
  <Default Extension="gif" ContentType="video/unknown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3.gif" ContentType="image/gif"/>
  <Override PartName="/ppt/notesSlides/notesSlide1.xml" ContentType="application/vnd.openxmlformats-officedocument.presentationml.notesSlide+xml"/>
  <Override PartName="/ppt/media/image24.gif" ContentType="image/gif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43"/>
  </p:notesMasterIdLst>
  <p:sldIdLst>
    <p:sldId id="256" r:id="rId2"/>
    <p:sldId id="262" r:id="rId3"/>
    <p:sldId id="264" r:id="rId4"/>
    <p:sldId id="274" r:id="rId5"/>
    <p:sldId id="265" r:id="rId6"/>
    <p:sldId id="266" r:id="rId7"/>
    <p:sldId id="267" r:id="rId8"/>
    <p:sldId id="268" r:id="rId9"/>
    <p:sldId id="275" r:id="rId10"/>
    <p:sldId id="269" r:id="rId11"/>
    <p:sldId id="270" r:id="rId12"/>
    <p:sldId id="271" r:id="rId13"/>
    <p:sldId id="272" r:id="rId14"/>
    <p:sldId id="273" r:id="rId15"/>
    <p:sldId id="297" r:id="rId16"/>
    <p:sldId id="277" r:id="rId17"/>
    <p:sldId id="260" r:id="rId18"/>
    <p:sldId id="279" r:id="rId19"/>
    <p:sldId id="257" r:id="rId20"/>
    <p:sldId id="263" r:id="rId21"/>
    <p:sldId id="258" r:id="rId22"/>
    <p:sldId id="276" r:id="rId23"/>
    <p:sldId id="278" r:id="rId24"/>
    <p:sldId id="280" r:id="rId25"/>
    <p:sldId id="281" r:id="rId26"/>
    <p:sldId id="282" r:id="rId27"/>
    <p:sldId id="283" r:id="rId28"/>
    <p:sldId id="284" r:id="rId29"/>
    <p:sldId id="296" r:id="rId30"/>
    <p:sldId id="285" r:id="rId31"/>
    <p:sldId id="286" r:id="rId32"/>
    <p:sldId id="288" r:id="rId33"/>
    <p:sldId id="287" r:id="rId34"/>
    <p:sldId id="289" r:id="rId35"/>
    <p:sldId id="290" r:id="rId36"/>
    <p:sldId id="294" r:id="rId37"/>
    <p:sldId id="292" r:id="rId38"/>
    <p:sldId id="291" r:id="rId39"/>
    <p:sldId id="298" r:id="rId40"/>
    <p:sldId id="295" r:id="rId41"/>
    <p:sldId id="293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D997A7"/>
    <a:srgbClr val="CF4D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652" autoAdjust="0"/>
  </p:normalViewPr>
  <p:slideViewPr>
    <p:cSldViewPr>
      <p:cViewPr varScale="1">
        <p:scale>
          <a:sx n="75" d="100"/>
          <a:sy n="75" d="100"/>
        </p:scale>
        <p:origin x="1666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F4037C-EFF4-44D9-A339-82D9F1EAB92A}" type="datetimeFigureOut">
              <a:rPr lang="en-US" smtClean="0"/>
              <a:t>10-Jul-26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0FC4E0-42E0-4DAE-B815-3C1DD8020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282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0FC4E0-42E0-4DAE-B815-3C1DD8020C3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056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25FFC-B762-4758-95D9-2C971E3C2BA0}" type="datetimeFigureOut">
              <a:rPr lang="en-US" smtClean="0"/>
              <a:t>10-Jul-26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12BD-9EF9-4C97-9827-AF9E30D173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25FFC-B762-4758-95D9-2C971E3C2BA0}" type="datetimeFigureOut">
              <a:rPr lang="en-US" smtClean="0"/>
              <a:t>10-Jul-26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12BD-9EF9-4C97-9827-AF9E30D173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25FFC-B762-4758-95D9-2C971E3C2BA0}" type="datetimeFigureOut">
              <a:rPr lang="en-US" smtClean="0"/>
              <a:t>10-Jul-26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12BD-9EF9-4C97-9827-AF9E30D173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25FFC-B762-4758-95D9-2C971E3C2BA0}" type="datetimeFigureOut">
              <a:rPr lang="en-US" smtClean="0"/>
              <a:t>10-Jul-26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12BD-9EF9-4C97-9827-AF9E30D173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25FFC-B762-4758-95D9-2C971E3C2BA0}" type="datetimeFigureOut">
              <a:rPr lang="en-US" smtClean="0"/>
              <a:t>10-Jul-26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12BD-9EF9-4C97-9827-AF9E30D173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25FFC-B762-4758-95D9-2C971E3C2BA0}" type="datetimeFigureOut">
              <a:rPr lang="en-US" smtClean="0"/>
              <a:t>10-Jul-26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12BD-9EF9-4C97-9827-AF9E30D173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25FFC-B762-4758-95D9-2C971E3C2BA0}" type="datetimeFigureOut">
              <a:rPr lang="en-US" smtClean="0"/>
              <a:t>10-Jul-26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12BD-9EF9-4C97-9827-AF9E30D173B2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25FFC-B762-4758-95D9-2C971E3C2BA0}" type="datetimeFigureOut">
              <a:rPr lang="en-US" smtClean="0"/>
              <a:t>10-Jul-26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12BD-9EF9-4C97-9827-AF9E30D173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25FFC-B762-4758-95D9-2C971E3C2BA0}" type="datetimeFigureOut">
              <a:rPr lang="en-US" smtClean="0"/>
              <a:t>10-Jul-26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12BD-9EF9-4C97-9827-AF9E30D173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25FFC-B762-4758-95D9-2C971E3C2BA0}" type="datetimeFigureOut">
              <a:rPr lang="en-US" smtClean="0"/>
              <a:t>10-Jul-26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12BD-9EF9-4C97-9827-AF9E30D173B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25FFC-B762-4758-95D9-2C971E3C2BA0}" type="datetimeFigureOut">
              <a:rPr lang="en-US" smtClean="0"/>
              <a:t>10-Jul-26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12BD-9EF9-4C97-9827-AF9E30D173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F4925FFC-B762-4758-95D9-2C971E3C2BA0}" type="datetimeFigureOut">
              <a:rPr lang="en-US" smtClean="0"/>
              <a:t>10-Jul-26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6E0612BD-9EF9-4C97-9827-AF9E30D173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28.jpg"/><Relationship Id="rId7" Type="http://schemas.openxmlformats.org/officeDocument/2006/relationships/image" Target="../media/image32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g"/><Relationship Id="rId13" Type="http://schemas.openxmlformats.org/officeDocument/2006/relationships/image" Target="../media/image69.jpeg"/><Relationship Id="rId3" Type="http://schemas.openxmlformats.org/officeDocument/2006/relationships/image" Target="../media/image59.jpg"/><Relationship Id="rId7" Type="http://schemas.openxmlformats.org/officeDocument/2006/relationships/image" Target="../media/image63.jpeg"/><Relationship Id="rId12" Type="http://schemas.openxmlformats.org/officeDocument/2006/relationships/image" Target="../media/image68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11" Type="http://schemas.openxmlformats.org/officeDocument/2006/relationships/image" Target="../media/image67.jpeg"/><Relationship Id="rId5" Type="http://schemas.openxmlformats.org/officeDocument/2006/relationships/image" Target="../media/image61.jpeg"/><Relationship Id="rId10" Type="http://schemas.openxmlformats.org/officeDocument/2006/relationships/image" Target="../media/image66.jpg"/><Relationship Id="rId4" Type="http://schemas.openxmlformats.org/officeDocument/2006/relationships/image" Target="../media/image60.jpeg"/><Relationship Id="rId9" Type="http://schemas.openxmlformats.org/officeDocument/2006/relationships/image" Target="../media/image6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gif"/><Relationship Id="rId1" Type="http://schemas.openxmlformats.org/officeDocument/2006/relationships/video" Target="NULL" TargetMode="External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7" Type="http://schemas.openxmlformats.org/officeDocument/2006/relationships/image" Target="../media/image75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543800" cy="1524000"/>
          </a:xfrm>
        </p:spPr>
        <p:txBody>
          <a:bodyPr/>
          <a:lstStyle/>
          <a:p>
            <a:pPr algn="ctr"/>
            <a:r>
              <a:rPr lang="sr-Cyrl-RS" sz="6000" dirty="0"/>
              <a:t>Шпански грађански рат ( 1936-1939)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23765" y="5661248"/>
            <a:ext cx="9252520" cy="990600"/>
          </a:xfrm>
        </p:spPr>
        <p:txBody>
          <a:bodyPr>
            <a:normAutofit/>
          </a:bodyPr>
          <a:lstStyle/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82927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106" y="30907"/>
            <a:ext cx="6717357" cy="1064096"/>
          </a:xfrm>
        </p:spPr>
        <p:txBody>
          <a:bodyPr/>
          <a:lstStyle/>
          <a:p>
            <a:pPr algn="ctr"/>
            <a:r>
              <a:rPr lang="sr-Cyrl-RS" dirty="0"/>
              <a:t>Пад монархије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96" y="2924944"/>
            <a:ext cx="6696744" cy="3955554"/>
          </a:xfrm>
        </p:spPr>
        <p:txBody>
          <a:bodyPr>
            <a:normAutofit/>
          </a:bodyPr>
          <a:lstStyle/>
          <a:p>
            <a:pPr algn="just">
              <a:buFont typeface="Californian FB" pitchFamily="18" charset="0"/>
              <a:buChar char="*"/>
            </a:pPr>
            <a:r>
              <a:rPr lang="sr-Cyrl-RS" dirty="0"/>
              <a:t>Локални избори 12. априла 1931. године - победио републиканско-социјалистички савез.</a:t>
            </a:r>
          </a:p>
          <a:p>
            <a:pPr algn="just">
              <a:buFont typeface="Californian FB" pitchFamily="18" charset="0"/>
              <a:buChar char="*"/>
            </a:pPr>
            <a:r>
              <a:rPr lang="sr-Cyrl-RS" dirty="0"/>
              <a:t>Абдикација краља Алфонса </a:t>
            </a:r>
            <a:r>
              <a:rPr lang="en-US" dirty="0"/>
              <a:t>XIII</a:t>
            </a:r>
            <a:endParaRPr lang="sr-Cyrl-RS" dirty="0"/>
          </a:p>
          <a:p>
            <a:pPr algn="just">
              <a:buFont typeface="Californian FB" pitchFamily="18" charset="0"/>
              <a:buChar char="*"/>
            </a:pPr>
            <a:r>
              <a:rPr lang="sr-Cyrl-RS" dirty="0"/>
              <a:t>Успостављена Друга република (14. април 1931. године)</a:t>
            </a:r>
          </a:p>
          <a:p>
            <a:pPr algn="just">
              <a:buFont typeface="Californian FB" pitchFamily="18" charset="0"/>
              <a:buChar char="*"/>
            </a:pPr>
            <a:r>
              <a:rPr lang="sr-Cyrl-RS" dirty="0"/>
              <a:t>Револуционарни комитет је трансформисан у владу</a:t>
            </a:r>
            <a:r>
              <a:rPr lang="en-US" dirty="0"/>
              <a:t> </a:t>
            </a:r>
            <a:r>
              <a:rPr lang="sr-Cyrl-RS" sz="2400" dirty="0"/>
              <a:t>на челу са Алкалом Самором.</a:t>
            </a:r>
          </a:p>
          <a:p>
            <a:pPr>
              <a:buFont typeface="Californian FB" pitchFamily="18" charset="0"/>
              <a:buChar char="*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844" y="3088531"/>
            <a:ext cx="2095500" cy="30544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620688"/>
            <a:ext cx="2083296" cy="26677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94012" y="872059"/>
            <a:ext cx="69314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chemeClr val="accent1">
                  <a:lumMod val="75000"/>
                </a:schemeClr>
              </a:buClr>
              <a:buFont typeface="Californian FB" pitchFamily="18" charset="0"/>
              <a:buChar char="*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Расписани парламентарни избори 1930. године</a:t>
            </a:r>
          </a:p>
          <a:p>
            <a:pPr marL="285750" indent="-285750" algn="just">
              <a:buClr>
                <a:schemeClr val="accent1">
                  <a:lumMod val="75000"/>
                </a:schemeClr>
              </a:buClr>
              <a:buFont typeface="Californian FB" pitchFamily="18" charset="0"/>
              <a:buChar char="*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Споразум републиканаца у Сан Себастијану – </a:t>
            </a:r>
          </a:p>
          <a:p>
            <a:pPr algn="just">
              <a:buClr>
                <a:schemeClr val="accent1">
                  <a:lumMod val="75000"/>
                </a:schemeClr>
              </a:buClr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основан Револуционарни комитет </a:t>
            </a:r>
          </a:p>
          <a:p>
            <a:pPr marL="285750" indent="-285750" algn="just">
              <a:buClr>
                <a:schemeClr val="accent1">
                  <a:lumMod val="75000"/>
                </a:schemeClr>
              </a:buClr>
              <a:buFont typeface="Californian FB" pitchFamily="18" charset="0"/>
              <a:buChar char="*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Ниесто Алкала Самора - председник комитета.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 algn="just">
              <a:buClr>
                <a:schemeClr val="accent1">
                  <a:lumMod val="75000"/>
                </a:schemeClr>
              </a:buClr>
              <a:buFont typeface="Californian FB" pitchFamily="18" charset="0"/>
              <a:buChar char="*"/>
            </a:pPr>
            <a:r>
              <a:rPr lang="sr-Cyrl-R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Побуна гарнизона у Хаки, 12. децембра, под командом капетана Фермина Галана.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64063" y="6211669"/>
            <a:ext cx="1979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/>
              <a:t>Ниесто Алкала Самора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85056" y="31507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/>
              <a:t>Алфонсо</a:t>
            </a:r>
            <a:r>
              <a:rPr lang="en-US" dirty="0"/>
              <a:t> XIII</a:t>
            </a:r>
          </a:p>
        </p:txBody>
      </p:sp>
    </p:spTree>
    <p:extLst>
      <p:ext uri="{BB962C8B-B14F-4D97-AF65-F5344CB8AC3E}">
        <p14:creationId xmlns:p14="http://schemas.microsoft.com/office/powerpoint/2010/main" val="2594636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5098" y="620688"/>
            <a:ext cx="6853808" cy="880120"/>
          </a:xfrm>
        </p:spPr>
        <p:txBody>
          <a:bodyPr>
            <a:normAutofit fontScale="90000"/>
          </a:bodyPr>
          <a:lstStyle/>
          <a:p>
            <a:pPr algn="ctr"/>
            <a:r>
              <a:rPr lang="sr-Cyrl-RS" dirty="0"/>
              <a:t>Друга република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745" y="1412776"/>
            <a:ext cx="9036496" cy="5184576"/>
          </a:xfrm>
        </p:spPr>
        <p:txBody>
          <a:bodyPr>
            <a:normAutofit lnSpcReduction="10000"/>
          </a:bodyPr>
          <a:lstStyle/>
          <a:p>
            <a:pPr algn="just">
              <a:buFont typeface="Californian FB" pitchFamily="18" charset="0"/>
              <a:buChar char="*"/>
            </a:pPr>
            <a:r>
              <a:rPr lang="sr-Cyrl-RS" dirty="0"/>
              <a:t>Покушај државног удра 1932. године - Хосе Санхурхо.</a:t>
            </a:r>
          </a:p>
          <a:p>
            <a:pPr algn="just">
              <a:buFont typeface="Californian FB" pitchFamily="18" charset="0"/>
              <a:buChar char="*"/>
            </a:pPr>
            <a:r>
              <a:rPr lang="sr-Cyrl-RS" dirty="0"/>
              <a:t>Влада Мануела Асање: подржавао аутономију Каталоније, аграрне, војне </a:t>
            </a:r>
            <a:r>
              <a:rPr lang="sr-Cyrl-RS" sz="2400" dirty="0"/>
              <a:t>и социјалне реформе.</a:t>
            </a:r>
          </a:p>
          <a:p>
            <a:pPr algn="just">
              <a:buFont typeface="Californian FB" pitchFamily="18" charset="0"/>
              <a:buChar char="*"/>
            </a:pPr>
            <a:r>
              <a:rPr lang="sr-Cyrl-RS" dirty="0"/>
              <a:t>Радикална партија и социјалисти напустили владу</a:t>
            </a:r>
          </a:p>
          <a:p>
            <a:pPr algn="just">
              <a:buFont typeface="Californian FB" pitchFamily="18" charset="0"/>
              <a:buChar char="*"/>
            </a:pPr>
            <a:r>
              <a:rPr lang="sr-Cyrl-RS" dirty="0"/>
              <a:t>Избори новембра 1933. године - Радикална партија</a:t>
            </a:r>
          </a:p>
          <a:p>
            <a:pPr algn="just">
              <a:buFont typeface="Californian FB" pitchFamily="18" charset="0"/>
              <a:buChar char="*"/>
            </a:pPr>
            <a:r>
              <a:rPr lang="sr-Cyrl-RS" dirty="0"/>
              <a:t>У састав владе улази и десница: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Cyrl-RS" b="1" dirty="0"/>
              <a:t>Шпанска конфедерација аутономних странака деснице (ЦЕДА) </a:t>
            </a:r>
            <a:r>
              <a:rPr lang="sr-Cyrl-RS" dirty="0"/>
              <a:t>- савез партија који је основао Хосе Марија Хил Роблес 1933. године.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Cyrl-RS" dirty="0"/>
              <a:t>Монархисти - присталице краља Алфонса из Шпанске обнове и карлиста из Традиционалистичког заједништва.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Cyrl-RS" b="1" dirty="0"/>
              <a:t>Шпанска фаланга </a:t>
            </a:r>
            <a:r>
              <a:rPr lang="sr-Cyrl-RS" dirty="0"/>
              <a:t>коју је основао Хосе Антонио Примо де Ривера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0"/>
            <a:ext cx="1403648" cy="18448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5098" cy="14127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95098" y="359078"/>
            <a:ext cx="1224136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r-Cyrl-RS" sz="1400" dirty="0"/>
              <a:t>Хосе Марија Хил Роблес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28184" y="359078"/>
            <a:ext cx="1512168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r-Cyrl-RS" sz="1400" dirty="0"/>
              <a:t>Хосе Антонио Примо де Ривера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499298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6712"/>
            <a:ext cx="8460432" cy="5760640"/>
          </a:xfrm>
        </p:spPr>
        <p:txBody>
          <a:bodyPr>
            <a:normAutofit/>
          </a:bodyPr>
          <a:lstStyle/>
          <a:p>
            <a:pPr>
              <a:buFont typeface="Californian FB" pitchFamily="18" charset="0"/>
              <a:buChar char="*"/>
            </a:pPr>
            <a:r>
              <a:rPr lang="sr-Cyrl-RS" dirty="0"/>
              <a:t>Социјалисти припремали револуцију.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У Астурији и Леону рудари загосподарили неким територијама и опколили Овиједо.</a:t>
            </a:r>
          </a:p>
          <a:p>
            <a:pPr>
              <a:buFont typeface="Californian FB" pitchFamily="18" charset="0"/>
              <a:buChar char="*"/>
            </a:pPr>
            <a:r>
              <a:rPr lang="ru-RU" dirty="0"/>
              <a:t>У Барселони аутономна влада прогласила сецесију Каталоније. Стављена под војну контролу. </a:t>
            </a:r>
            <a:endParaRPr lang="sr-Cyrl-RS" dirty="0"/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Ухапшени Ларго Кабаљеро и Мануел Асања.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Односи са црквом побољшани.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Подела републиканаца на две партије: </a:t>
            </a:r>
            <a:r>
              <a:rPr lang="sr-Cyrl-RS" b="1" dirty="0"/>
              <a:t>Републиканска левица </a:t>
            </a:r>
            <a:r>
              <a:rPr lang="sr-Cyrl-RS" dirty="0"/>
              <a:t>- Мануел Асања и </a:t>
            </a:r>
            <a:r>
              <a:rPr lang="sr-Cyrl-RS" b="1" dirty="0"/>
              <a:t>Републиканска унија </a:t>
            </a:r>
            <a:r>
              <a:rPr lang="sr-Cyrl-RS" dirty="0"/>
              <a:t>- Дијего Мартинес Бари.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1935. распад владајуће коалиције ЦЕДА и Радикалне партије.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Расписали нове парламентарне изборе.</a:t>
            </a:r>
          </a:p>
          <a:p>
            <a:endParaRPr lang="sr-Cyrl-R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1052736"/>
            <a:ext cx="2057400" cy="25892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86600" y="458152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/>
              <a:t>Дијего Мартинес Бари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7812360" y="3717032"/>
            <a:ext cx="72008" cy="3866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89283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272808" cy="880120"/>
          </a:xfrm>
        </p:spPr>
        <p:txBody>
          <a:bodyPr>
            <a:normAutofit fontScale="90000"/>
          </a:bodyPr>
          <a:lstStyle/>
          <a:p>
            <a:pPr algn="ctr"/>
            <a:r>
              <a:rPr lang="sr-Cyrl-RS" dirty="0"/>
              <a:t>Народни фронт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28800"/>
            <a:ext cx="9251504" cy="4822304"/>
          </a:xfrm>
        </p:spPr>
        <p:txBody>
          <a:bodyPr>
            <a:normAutofit fontScale="92500"/>
          </a:bodyPr>
          <a:lstStyle/>
          <a:p>
            <a:pPr>
              <a:buFont typeface="Californian FB" pitchFamily="18" charset="0"/>
              <a:buChar char="*"/>
            </a:pPr>
            <a:r>
              <a:rPr lang="sr-Cyrl-RS" dirty="0"/>
              <a:t>Левица, коју сачињавају социјалисти, републиканци и комунисти, се ујединила у Народни фронт.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Анархисти одбили да се придруже.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Десница подељена иземђу ЦЕДА, монархиста и републиканске деснице.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Избори одржани 16. фебруара 1936. године.</a:t>
            </a:r>
          </a:p>
          <a:p>
            <a:endParaRPr lang="sr-Cyrl-RS" dirty="0"/>
          </a:p>
          <a:p>
            <a:endParaRPr lang="sr-Cyrl-RS" dirty="0"/>
          </a:p>
          <a:p>
            <a:endParaRPr lang="sr-Cyrl-RS" dirty="0"/>
          </a:p>
          <a:p>
            <a:endParaRPr lang="sr-Cyrl-RS" dirty="0"/>
          </a:p>
          <a:p>
            <a:endParaRPr lang="sr-Cyrl-RS" dirty="0"/>
          </a:p>
          <a:p>
            <a:endParaRPr lang="sr-Cyrl-RS" dirty="0"/>
          </a:p>
          <a:p>
            <a:r>
              <a:rPr lang="sr-Cyrl-RS" dirty="0"/>
              <a:t>Владу образовао Мануел Асања.</a:t>
            </a:r>
          </a:p>
          <a:p>
            <a:pPr marL="0" indent="0">
              <a:buNone/>
            </a:pPr>
            <a:endParaRPr lang="sr-Cyrl-RS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2678624"/>
              </p:ext>
            </p:extLst>
          </p:nvPr>
        </p:nvGraphicFramePr>
        <p:xfrm>
          <a:off x="2195736" y="3212976"/>
          <a:ext cx="4176464" cy="2293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08112">
                <a:tc>
                  <a:txBody>
                    <a:bodyPr/>
                    <a:lstStyle/>
                    <a:p>
                      <a:pPr algn="ctr"/>
                      <a:r>
                        <a:rPr lang="sr-Cyrl-RS" dirty="0"/>
                        <a:t>Народни фронт - 278 посланичких места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/>
                        <a:t>Десница - 138 посланичких места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dirty="0"/>
                        <a:t>162 - републиканци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dirty="0"/>
                        <a:t>88 - ЦЕДА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dirty="0"/>
                        <a:t>99 - социјалисти</a:t>
                      </a:r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sr-Cyrl-RS" dirty="0"/>
                        <a:t>50 - монархисти и републиканска десница</a:t>
                      </a:r>
                      <a:endParaRPr lang="en-US" dirty="0"/>
                    </a:p>
                  </a:txBody>
                  <a:tcPr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dirty="0"/>
                        <a:t>17 - комунисти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0845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-9475"/>
            <a:ext cx="7204670" cy="6696744"/>
          </a:xfrm>
        </p:spPr>
        <p:txBody>
          <a:bodyPr>
            <a:normAutofit/>
          </a:bodyPr>
          <a:lstStyle/>
          <a:p>
            <a:pPr algn="just">
              <a:buFont typeface="Californian FB" pitchFamily="18" charset="0"/>
              <a:buChar char="*"/>
            </a:pPr>
            <a:r>
              <a:rPr lang="sr-Cyrl-RS" dirty="0"/>
              <a:t>Декрет о помиловању за политичке и социјалне преступе.</a:t>
            </a:r>
          </a:p>
          <a:p>
            <a:pPr algn="just">
              <a:buFont typeface="Californian FB" pitchFamily="18" charset="0"/>
              <a:buChar char="*"/>
            </a:pPr>
            <a:r>
              <a:rPr lang="sr-Cyrl-RS" dirty="0"/>
              <a:t>Обновљена аутономија Каталоније.</a:t>
            </a:r>
          </a:p>
          <a:p>
            <a:pPr algn="just">
              <a:buFont typeface="Californian FB" pitchFamily="18" charset="0"/>
              <a:buChar char="*"/>
            </a:pPr>
            <a:r>
              <a:rPr lang="sr-Cyrl-RS" dirty="0"/>
              <a:t>Затворене католиче школе.</a:t>
            </a:r>
          </a:p>
          <a:p>
            <a:pPr algn="just">
              <a:buFont typeface="Californian FB" pitchFamily="18" charset="0"/>
              <a:buChar char="*"/>
            </a:pPr>
            <a:r>
              <a:rPr lang="sr-Cyrl-RS" dirty="0"/>
              <a:t>Обновљена аграрна реформа.</a:t>
            </a:r>
          </a:p>
          <a:p>
            <a:pPr algn="just">
              <a:buFont typeface="Californian FB" pitchFamily="18" charset="0"/>
              <a:buChar char="*"/>
            </a:pPr>
            <a:r>
              <a:rPr lang="sr-Cyrl-RS" dirty="0"/>
              <a:t>10. маја 1936. године Мануел Асањо изабран за председника републике, премијер Сантјаго Касарес Кирога.</a:t>
            </a:r>
          </a:p>
          <a:p>
            <a:pPr algn="just">
              <a:buFont typeface="Californian FB" pitchFamily="18" charset="0"/>
              <a:buChar char="*"/>
            </a:pPr>
            <a:r>
              <a:rPr lang="sr-Cyrl-RS" dirty="0"/>
              <a:t>Незадовољство деснице, монархиста Калво Сотело позивао на пуч, карлисти се наоружавају (рекетес).</a:t>
            </a:r>
          </a:p>
          <a:p>
            <a:pPr algn="just">
              <a:buFont typeface="Californian FB" pitchFamily="18" charset="0"/>
              <a:buChar char="*"/>
            </a:pPr>
            <a:r>
              <a:rPr lang="sr-Cyrl-RS" dirty="0"/>
              <a:t>Ухапшен Примо де Ривера, Шпанска фаланга стваљена ван закона.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332656"/>
            <a:ext cx="1811262" cy="24482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343800" y="2780928"/>
            <a:ext cx="18002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r-Cyrl-RS" dirty="0">
                <a:solidFill>
                  <a:schemeClr val="accent1"/>
                </a:solidFill>
              </a:rPr>
              <a:t>Сантјаго Касарас Кирога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4087" y="3573016"/>
            <a:ext cx="1878013" cy="266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252" y="6236841"/>
            <a:ext cx="1090613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66104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6712"/>
            <a:ext cx="7543800" cy="5112568"/>
          </a:xfrm>
        </p:spPr>
        <p:txBody>
          <a:bodyPr>
            <a:normAutofit/>
          </a:bodyPr>
          <a:lstStyle/>
          <a:p>
            <a:r>
              <a:rPr lang="ru-RU" dirty="0"/>
              <a:t>Март 1936. године-припрема пучистичке завере - официри из Шпанске војне уније (УМЕ) - генерал Хосе Санхурхо.</a:t>
            </a:r>
          </a:p>
          <a:p>
            <a:r>
              <a:rPr lang="ru-RU" dirty="0"/>
              <a:t>Прекомандовање генерала.</a:t>
            </a:r>
          </a:p>
          <a:p>
            <a:r>
              <a:rPr lang="ru-RU" dirty="0"/>
              <a:t>Средиште завере пребачено у Навару - генерал Емилио Мола.</a:t>
            </a:r>
          </a:p>
          <a:p>
            <a:r>
              <a:rPr lang="ru-RU" dirty="0"/>
              <a:t>13. јула убијен Хосе Кастиљо, а затим и Калво Сотело.</a:t>
            </a:r>
          </a:p>
          <a:p>
            <a:r>
              <a:rPr lang="ru-RU" dirty="0"/>
              <a:t>Војни удар 17. јул 1936. године у шпанском делу Марока (Мелиља).</a:t>
            </a:r>
          </a:p>
          <a:p>
            <a:r>
              <a:rPr lang="ru-RU" dirty="0"/>
              <a:t>Генерал Франсиско Франко- са Канарских острва дошао у Мароко како би предводио афричку војску.</a:t>
            </a:r>
          </a:p>
          <a:p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637" y="3112021"/>
            <a:ext cx="1884363" cy="254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661248"/>
            <a:ext cx="1183754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637" y="407492"/>
            <a:ext cx="1708611" cy="24382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59637" y="2742689"/>
            <a:ext cx="1708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>
                <a:solidFill>
                  <a:schemeClr val="accent1"/>
                </a:solidFill>
              </a:rPr>
              <a:t>Хосе Санхурхо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4174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2999" y="-1154386"/>
            <a:ext cx="6858000" cy="9144002"/>
          </a:xfrm>
          <a:solidFill>
            <a:srgbClr val="002060"/>
          </a:solidFill>
          <a:ln w="57150">
            <a:solidFill>
              <a:schemeClr val="tx1"/>
            </a:solidFill>
          </a:ln>
        </p:spPr>
      </p:pic>
      <p:sp>
        <p:nvSpPr>
          <p:cNvPr id="7" name="Oval 6"/>
          <p:cNvSpPr/>
          <p:nvPr/>
        </p:nvSpPr>
        <p:spPr>
          <a:xfrm>
            <a:off x="5220072" y="3429000"/>
            <a:ext cx="936104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6156176" y="3356992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211960" y="2708920"/>
            <a:ext cx="648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524328" y="2060848"/>
            <a:ext cx="7200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923928" y="764704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2267744" y="1268760"/>
            <a:ext cx="1080120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925545" y="763348"/>
            <a:ext cx="576064" cy="28477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491880" y="3068960"/>
            <a:ext cx="936104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 rot="19530478">
            <a:off x="6568276" y="1450562"/>
            <a:ext cx="1008112" cy="4784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entagon 19"/>
          <p:cNvSpPr/>
          <p:nvPr/>
        </p:nvSpPr>
        <p:spPr>
          <a:xfrm rot="20876907">
            <a:off x="3587656" y="4532456"/>
            <a:ext cx="936104" cy="216024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043608" y="692696"/>
            <a:ext cx="792088" cy="27048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059832" y="1844824"/>
            <a:ext cx="792088" cy="504056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483768" y="1207171"/>
            <a:ext cx="324036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 rot="1744242">
            <a:off x="5126172" y="1200910"/>
            <a:ext cx="720080" cy="351726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entagon 27"/>
          <p:cNvSpPr/>
          <p:nvPr/>
        </p:nvSpPr>
        <p:spPr>
          <a:xfrm rot="10243538">
            <a:off x="2689129" y="4709698"/>
            <a:ext cx="875627" cy="203357"/>
          </a:xfrm>
          <a:prstGeom prst="homePlat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 rot="689478">
            <a:off x="2576308" y="5940102"/>
            <a:ext cx="1998222" cy="576064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/>
          <p:cNvCxnSpPr/>
          <p:nvPr/>
        </p:nvCxnSpPr>
        <p:spPr>
          <a:xfrm flipH="1">
            <a:off x="1259632" y="5805264"/>
            <a:ext cx="180020" cy="64807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03548" y="6427822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200" b="1" dirty="0"/>
              <a:t>Канарска острва</a:t>
            </a:r>
            <a:endParaRPr lang="en-US" sz="1200" b="1" dirty="0"/>
          </a:p>
        </p:txBody>
      </p:sp>
      <p:sp>
        <p:nvSpPr>
          <p:cNvPr id="33" name="Rectangle 32"/>
          <p:cNvSpPr/>
          <p:nvPr/>
        </p:nvSpPr>
        <p:spPr>
          <a:xfrm>
            <a:off x="7236296" y="5238700"/>
            <a:ext cx="1296144" cy="8194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7316266" y="5301208"/>
            <a:ext cx="208062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7623243" y="5301208"/>
            <a:ext cx="1053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200" dirty="0"/>
              <a:t>Република</a:t>
            </a:r>
            <a:endParaRPr lang="en-US" sz="1200" dirty="0"/>
          </a:p>
        </p:txBody>
      </p:sp>
      <p:sp>
        <p:nvSpPr>
          <p:cNvPr id="36" name="Rectangle 35"/>
          <p:cNvSpPr/>
          <p:nvPr/>
        </p:nvSpPr>
        <p:spPr>
          <a:xfrm>
            <a:off x="7316266" y="5746833"/>
            <a:ext cx="208062" cy="202447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7616718" y="5746833"/>
            <a:ext cx="1053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200" dirty="0"/>
              <a:t>Побуњеници</a:t>
            </a:r>
            <a:endParaRPr lang="en-US" sz="1200" dirty="0"/>
          </a:p>
        </p:txBody>
      </p:sp>
      <p:pic>
        <p:nvPicPr>
          <p:cNvPr id="1026" name="Picture 2" descr="C:\Users\USER\AppData\Local\Microsoft\Windows\INetCache\IE\5YRQORNF\Bomb.jpg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91456" flipV="1">
            <a:off x="4438631" y="5760079"/>
            <a:ext cx="200173" cy="31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8149849" y="3085728"/>
            <a:ext cx="886647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8244408" y="2420888"/>
            <a:ext cx="899592" cy="288032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03548" y="6453336"/>
            <a:ext cx="1332148" cy="251485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091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3511" y="14139"/>
            <a:ext cx="9433048" cy="808112"/>
          </a:xfrm>
        </p:spPr>
        <p:txBody>
          <a:bodyPr>
            <a:noAutofit/>
          </a:bodyPr>
          <a:lstStyle/>
          <a:p>
            <a:r>
              <a:rPr lang="sr-Cyrl-RS" sz="4700" dirty="0"/>
              <a:t>Почетак Шпанског грађанског рата</a:t>
            </a:r>
            <a:endParaRPr lang="en-US" sz="4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08520" y="2024844"/>
            <a:ext cx="7488832" cy="2088232"/>
          </a:xfrm>
        </p:spPr>
        <p:txBody>
          <a:bodyPr/>
          <a:lstStyle/>
          <a:p>
            <a:endParaRPr lang="sr-Cyrl-RS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4937749"/>
              </p:ext>
            </p:extLst>
          </p:nvPr>
        </p:nvGraphicFramePr>
        <p:xfrm>
          <a:off x="683568" y="764704"/>
          <a:ext cx="7632848" cy="2961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5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71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sr-Cyrl-RS" dirty="0"/>
                        <a:t>републиканци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dirty="0"/>
                        <a:t>Франкисти - националисти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dirty="0"/>
                        <a:t>комунисти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dirty="0"/>
                        <a:t>велики земљопоседници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dirty="0"/>
                        <a:t>социјалисти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dirty="0"/>
                        <a:t>црква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dirty="0"/>
                        <a:t>анархисти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dirty="0"/>
                        <a:t>војска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dirty="0"/>
                        <a:t>Каталонија и Баскија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dirty="0"/>
                        <a:t>монархисти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dirty="0"/>
                        <a:t>надничари беземљаши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dirty="0"/>
                        <a:t>индустријалци и банкари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dirty="0"/>
                        <a:t>Раднички покрет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dirty="0"/>
                        <a:t>Фаланга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dirty="0"/>
                        <a:t>интелектуалци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dirty="0"/>
                        <a:t>Карлисти</a:t>
                      </a:r>
                      <a:r>
                        <a:rPr lang="sr-Cyrl-RS" baseline="0" dirty="0"/>
                        <a:t> (традиционалисти)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523" y="4005063"/>
            <a:ext cx="2049709" cy="28339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3625005"/>
            <a:ext cx="6768752" cy="2825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AD0101"/>
              </a:buClr>
              <a:buFont typeface="Californian FB" pitchFamily="18" charset="0"/>
              <a:buChar char="*"/>
            </a:pPr>
            <a:r>
              <a:rPr lang="sr-Cyrl-RS" sz="2400" dirty="0">
                <a:solidFill>
                  <a:srgbClr val="303030"/>
                </a:solidFill>
              </a:rPr>
              <a:t>Народне милиције одбраниле Барселону, Мадрид,</a:t>
            </a:r>
            <a:r>
              <a:rPr lang="sr-Latn-RS" sz="2400" dirty="0">
                <a:solidFill>
                  <a:srgbClr val="303030"/>
                </a:solidFill>
              </a:rPr>
              <a:t> </a:t>
            </a:r>
            <a:r>
              <a:rPr lang="sr-Cyrl-RS" sz="2400" dirty="0">
                <a:solidFill>
                  <a:srgbClr val="303030"/>
                </a:solidFill>
              </a:rPr>
              <a:t>Малагу, Билбао и Валенсију.</a:t>
            </a:r>
          </a:p>
          <a:p>
            <a:pPr marL="274320" lvl="0" indent="-274320">
              <a:spcBef>
                <a:spcPct val="20000"/>
              </a:spcBef>
              <a:buClr>
                <a:srgbClr val="AD0101"/>
              </a:buClr>
              <a:buFont typeface="Californian FB" pitchFamily="18" charset="0"/>
              <a:buChar char="*"/>
            </a:pPr>
            <a:r>
              <a:rPr lang="sr-Cyrl-RS" sz="2400" dirty="0">
                <a:solidFill>
                  <a:srgbClr val="303030"/>
                </a:solidFill>
              </a:rPr>
              <a:t>29. јул- побуњеници освојили </a:t>
            </a:r>
            <a:r>
              <a:rPr lang="sr-Cyrl-RS" sz="2400" b="1" dirty="0">
                <a:solidFill>
                  <a:srgbClr val="303030"/>
                </a:solidFill>
              </a:rPr>
              <a:t>Севиљу </a:t>
            </a:r>
            <a:r>
              <a:rPr lang="sr-Cyrl-RS" sz="2400" dirty="0">
                <a:solidFill>
                  <a:srgbClr val="303030"/>
                </a:solidFill>
              </a:rPr>
              <a:t>(аеродром), </a:t>
            </a:r>
            <a:r>
              <a:rPr lang="sr-Cyrl-RS" sz="2400" b="1" dirty="0">
                <a:solidFill>
                  <a:srgbClr val="303030"/>
                </a:solidFill>
              </a:rPr>
              <a:t>Кадис, Кордобу, Гранаду</a:t>
            </a:r>
            <a:r>
              <a:rPr lang="sr-Cyrl-RS" sz="2400" dirty="0">
                <a:solidFill>
                  <a:srgbClr val="303030"/>
                </a:solidFill>
              </a:rPr>
              <a:t>, </a:t>
            </a:r>
            <a:r>
              <a:rPr lang="sr-Cyrl-RS" sz="2400" b="1" dirty="0">
                <a:solidFill>
                  <a:srgbClr val="303030"/>
                </a:solidFill>
              </a:rPr>
              <a:t>Овиједо и Сарагосу</a:t>
            </a:r>
            <a:r>
              <a:rPr lang="sr-Cyrl-RS" sz="2400" dirty="0">
                <a:solidFill>
                  <a:srgbClr val="303030"/>
                </a:solidFill>
              </a:rPr>
              <a:t>. Легија странаца и 20.000 војника из Марока пребачено у Андалузију. </a:t>
            </a:r>
          </a:p>
          <a:p>
            <a:pPr marL="274320" lvl="0" indent="-274320">
              <a:spcBef>
                <a:spcPct val="20000"/>
              </a:spcBef>
              <a:buClr>
                <a:srgbClr val="AD0101"/>
              </a:buClr>
              <a:buFont typeface="Californian FB" pitchFamily="18" charset="0"/>
              <a:buChar char="*"/>
            </a:pPr>
            <a:r>
              <a:rPr lang="sr-Cyrl-RS" sz="2400" dirty="0">
                <a:solidFill>
                  <a:srgbClr val="303030"/>
                </a:solidFill>
              </a:rPr>
              <a:t>Пуч није био успешан, покренут грађански рат.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27750" y="3635731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Франсиско Франко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4054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" t="2281" r="1945" b="1412"/>
          <a:stretch/>
        </p:blipFill>
        <p:spPr>
          <a:xfrm rot="16200000">
            <a:off x="1143001" y="-1143001"/>
            <a:ext cx="6858001" cy="91440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3" name="Oval 2"/>
          <p:cNvSpPr/>
          <p:nvPr/>
        </p:nvSpPr>
        <p:spPr>
          <a:xfrm>
            <a:off x="2483768" y="4509120"/>
            <a:ext cx="648072" cy="288032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3491880" y="5373216"/>
            <a:ext cx="57606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4932040" y="1572816"/>
            <a:ext cx="792088" cy="288032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6300192" y="3284984"/>
            <a:ext cx="648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7668344" y="1988840"/>
            <a:ext cx="7920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211960" y="2708920"/>
            <a:ext cx="7200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923928" y="692696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3275856" y="4293096"/>
            <a:ext cx="648072" cy="216024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067944" y="4653136"/>
            <a:ext cx="648072" cy="216024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267744" y="5229200"/>
            <a:ext cx="45719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691680" y="5170403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100" dirty="0"/>
              <a:t>Кадис</a:t>
            </a:r>
            <a:endParaRPr lang="en-US" sz="1100" dirty="0"/>
          </a:p>
        </p:txBody>
      </p:sp>
      <p:sp>
        <p:nvSpPr>
          <p:cNvPr id="13" name="Oval 12"/>
          <p:cNvSpPr/>
          <p:nvPr/>
        </p:nvSpPr>
        <p:spPr>
          <a:xfrm>
            <a:off x="1676479" y="5188405"/>
            <a:ext cx="576064" cy="225606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2772043" y="53043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123728" y="445344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100" dirty="0"/>
              <a:t>Овиједо</a:t>
            </a:r>
            <a:endParaRPr lang="en-US" sz="1100" dirty="0"/>
          </a:p>
        </p:txBody>
      </p:sp>
      <p:sp>
        <p:nvSpPr>
          <p:cNvPr id="17" name="Oval 16"/>
          <p:cNvSpPr/>
          <p:nvPr/>
        </p:nvSpPr>
        <p:spPr>
          <a:xfrm>
            <a:off x="2123728" y="445344"/>
            <a:ext cx="648315" cy="26161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4072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776864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sr-Cyrl-RS" dirty="0"/>
              <a:t>Опредељеност великих сила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556792"/>
            <a:ext cx="9036496" cy="4680520"/>
          </a:xfrm>
        </p:spPr>
        <p:txBody>
          <a:bodyPr>
            <a:normAutofit fontScale="92500" lnSpcReduction="10000"/>
          </a:bodyPr>
          <a:lstStyle/>
          <a:p>
            <a:pPr>
              <a:buFont typeface="Californian FB" pitchFamily="18" charset="0"/>
              <a:buChar char="*"/>
            </a:pPr>
            <a:r>
              <a:rPr lang="sr-Cyrl-RS" b="1" dirty="0"/>
              <a:t>Совјетски Савез </a:t>
            </a:r>
            <a:r>
              <a:rPr lang="sr-Cyrl-RS" dirty="0"/>
              <a:t>- на страни владе Народног фронта.</a:t>
            </a:r>
          </a:p>
          <a:p>
            <a:pPr>
              <a:buFont typeface="Californian FB" pitchFamily="18" charset="0"/>
              <a:buChar char="*"/>
            </a:pPr>
            <a:r>
              <a:rPr lang="sr-Cyrl-RS" b="1" dirty="0"/>
              <a:t>Италија</a:t>
            </a:r>
            <a:r>
              <a:rPr lang="sr-Cyrl-RS" dirty="0"/>
              <a:t> - подржавала и активно учествовала у припреми војног удара.</a:t>
            </a:r>
          </a:p>
          <a:p>
            <a:pPr>
              <a:buFont typeface="Californian FB" pitchFamily="18" charset="0"/>
              <a:buChar char="*"/>
            </a:pPr>
            <a:r>
              <a:rPr lang="sr-Cyrl-RS" b="1" dirty="0"/>
              <a:t>Немачка</a:t>
            </a:r>
            <a:r>
              <a:rPr lang="sr-Cyrl-RS" dirty="0"/>
              <a:t> – подржавала Франка, помоћ у авијацији (Луфтвафе-Легија Кондор).</a:t>
            </a:r>
          </a:p>
          <a:p>
            <a:pPr>
              <a:buFont typeface="Californian FB" pitchFamily="18" charset="0"/>
              <a:buChar char="*"/>
            </a:pPr>
            <a:r>
              <a:rPr lang="sr-Cyrl-RS" b="1" dirty="0"/>
              <a:t>Португалија</a:t>
            </a:r>
            <a:r>
              <a:rPr lang="sr-Cyrl-RS" dirty="0"/>
              <a:t> - под профашистичким режимом диктатора Салазара-подршка шпанским фашистима.</a:t>
            </a:r>
          </a:p>
          <a:p>
            <a:pPr>
              <a:buFont typeface="Californian FB" pitchFamily="18" charset="0"/>
              <a:buChar char="*"/>
            </a:pPr>
            <a:r>
              <a:rPr lang="sr-Cyrl-RS" b="1" dirty="0"/>
              <a:t>Сједињене Америчке Државе </a:t>
            </a:r>
            <a:r>
              <a:rPr lang="sr-Cyrl-RS" dirty="0"/>
              <a:t>- политика неутарлности (Закон о неутралности). Америчке компаније снабдевале побуњенике нафтом.</a:t>
            </a:r>
          </a:p>
          <a:p>
            <a:pPr>
              <a:buFont typeface="Californian FB" pitchFamily="18" charset="0"/>
              <a:buChar char="*"/>
            </a:pPr>
            <a:r>
              <a:rPr lang="sr-Cyrl-RS" b="1" dirty="0"/>
              <a:t>Велика Британија </a:t>
            </a:r>
            <a:r>
              <a:rPr lang="sr-Cyrl-RS" dirty="0"/>
              <a:t>- политика неутралности-страховала од комунистичког утицаја, али и од сукоба са Италијом и Немачком.</a:t>
            </a:r>
          </a:p>
          <a:p>
            <a:pPr>
              <a:buFont typeface="Californian FB" pitchFamily="18" charset="0"/>
              <a:buChar char="*"/>
            </a:pPr>
            <a:r>
              <a:rPr lang="sr-Cyrl-RS" b="1" dirty="0"/>
              <a:t>Француска</a:t>
            </a:r>
            <a:r>
              <a:rPr lang="sr-Cyrl-RS" dirty="0"/>
              <a:t> - политика неутраности. Влада Народног фронта Француске подржавала владу Народног фронта Шпаније, али опозиција у Француској на страни генерала Франка.</a:t>
            </a:r>
          </a:p>
        </p:txBody>
      </p:sp>
    </p:spTree>
    <p:extLst>
      <p:ext uri="{BB962C8B-B14F-4D97-AF65-F5344CB8AC3E}">
        <p14:creationId xmlns:p14="http://schemas.microsoft.com/office/powerpoint/2010/main" val="3029552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6781800" cy="1024136"/>
          </a:xfrm>
        </p:spPr>
        <p:txBody>
          <a:bodyPr/>
          <a:lstStyle/>
          <a:p>
            <a:r>
              <a:rPr lang="sr-Cyrl-RS" dirty="0"/>
              <a:t>Литература: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254352"/>
          </a:xfrm>
        </p:spPr>
        <p:txBody>
          <a:bodyPr/>
          <a:lstStyle/>
          <a:p>
            <a:pPr>
              <a:buFont typeface="Californian FB" pitchFamily="18" charset="0"/>
              <a:buChar char="*"/>
            </a:pPr>
            <a:r>
              <a:rPr lang="sr-Cyrl-RS" sz="3500" dirty="0"/>
              <a:t>Ч. Попов, </a:t>
            </a:r>
            <a:r>
              <a:rPr lang="sr-Cyrl-RS" sz="3500" i="1" dirty="0"/>
              <a:t>Од Версаја до Данцига</a:t>
            </a:r>
            <a:r>
              <a:rPr lang="sr-Cyrl-RS" sz="3500" dirty="0"/>
              <a:t>, Београд 1995. </a:t>
            </a:r>
          </a:p>
          <a:p>
            <a:pPr>
              <a:buFont typeface="Californian FB" pitchFamily="18" charset="0"/>
              <a:buChar char="*"/>
            </a:pPr>
            <a:r>
              <a:rPr lang="sr-Cyrl-RS" sz="3500" dirty="0"/>
              <a:t>Н. Самарџић, </a:t>
            </a:r>
            <a:r>
              <a:rPr lang="sr-Cyrl-RS" sz="3500" i="1" dirty="0"/>
              <a:t>Историја Шпаније</a:t>
            </a:r>
            <a:r>
              <a:rPr lang="sr-Cyrl-RS" sz="3500" dirty="0"/>
              <a:t>, Београд 2003.</a:t>
            </a:r>
          </a:p>
          <a:p>
            <a:pPr>
              <a:buFont typeface="Californian FB" pitchFamily="18" charset="0"/>
              <a:buChar char="*"/>
            </a:pPr>
            <a:r>
              <a:rPr lang="sr-Cyrl-RS" sz="3500" dirty="0"/>
              <a:t>Ф. Б. Алварес, Х. Х. Пећароман, </a:t>
            </a:r>
            <a:r>
              <a:rPr lang="sr-Cyrl-RS" sz="3500" i="1" dirty="0"/>
              <a:t>Историја Шпаније</a:t>
            </a:r>
            <a:r>
              <a:rPr lang="sr-Cyrl-RS" sz="3500" dirty="0"/>
              <a:t>, Београд 2003.</a:t>
            </a:r>
          </a:p>
          <a:p>
            <a:pPr>
              <a:buFont typeface="Californian FB" pitchFamily="18" charset="0"/>
              <a:buChar char="*"/>
            </a:pPr>
            <a:r>
              <a:rPr lang="sr-Cyrl-RS" sz="3500" dirty="0"/>
              <a:t>Е. Темим, П. Бруе, </a:t>
            </a:r>
            <a:r>
              <a:rPr lang="sr-Cyrl-RS" sz="3500" i="1" dirty="0"/>
              <a:t>Револуција и грађански рат у Шпанији 1936-1939</a:t>
            </a:r>
            <a:r>
              <a:rPr lang="sr-Cyrl-RS" sz="3500" dirty="0"/>
              <a:t>, Београд 2016.</a:t>
            </a:r>
          </a:p>
          <a:p>
            <a:pPr>
              <a:buFont typeface="Californian FB" pitchFamily="18" charset="0"/>
              <a:buChar char="*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4529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29" y="2764557"/>
            <a:ext cx="1847198" cy="18869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92896" cy="23734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9816" y="2345087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Хајнкел 111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7584" y="4651490"/>
            <a:ext cx="2435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/>
              <a:t>Савоја маркет 79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896" y="19869"/>
            <a:ext cx="2431107" cy="23512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7498" y="2379042"/>
            <a:ext cx="2441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/>
              <a:t>Јункерс 52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494" y="2825222"/>
            <a:ext cx="1872207" cy="17872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788493" y="4612486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/>
              <a:t>Капрони  310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180" y="2825222"/>
            <a:ext cx="1993540" cy="177147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192180" y="4596701"/>
            <a:ext cx="2088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/>
              <a:t>Фиат Г 50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003" y="14241"/>
            <a:ext cx="2232248" cy="235691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436096" y="239005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/>
              <a:t>Дорније 17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251" y="-19761"/>
            <a:ext cx="1987749" cy="236484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267872" y="2395225"/>
            <a:ext cx="183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/>
              <a:t>Месершмит 109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302" y="5149706"/>
            <a:ext cx="2163923" cy="16002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904" y="5149707"/>
            <a:ext cx="2141984" cy="16002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641335" y="5445224"/>
            <a:ext cx="2019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/>
              <a:t>Поликарпов И-15 и И-16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6459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600200"/>
          </a:xfrm>
        </p:spPr>
        <p:txBody>
          <a:bodyPr>
            <a:normAutofit/>
          </a:bodyPr>
          <a:lstStyle/>
          <a:p>
            <a:pPr algn="ctr"/>
            <a:r>
              <a:rPr lang="sr-Cyrl-RS" sz="4800" dirty="0"/>
              <a:t>Политика немешања великих сила 1936-1937. године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00808"/>
            <a:ext cx="9144000" cy="4752528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Californian FB" pitchFamily="18" charset="0"/>
              <a:buChar char="*"/>
            </a:pPr>
            <a:r>
              <a:rPr lang="sr-Cyrl-RS" dirty="0"/>
              <a:t>24. јул – присуство шпанске флоте у међународној луци Тангер, жалба Франсиска Франка и помоћ Енглеске.</a:t>
            </a:r>
          </a:p>
          <a:p>
            <a:pPr algn="just">
              <a:buFont typeface="Californian FB" pitchFamily="18" charset="0"/>
              <a:buChar char="*"/>
            </a:pPr>
            <a:r>
              <a:rPr lang="sr-Cyrl-RS" dirty="0"/>
              <a:t>Уговор о неинтервенцији.</a:t>
            </a:r>
          </a:p>
          <a:p>
            <a:pPr algn="just">
              <a:buFont typeface="Californian FB" pitchFamily="18" charset="0"/>
              <a:buChar char="*"/>
            </a:pPr>
            <a:r>
              <a:rPr lang="sr-Cyrl-RS" dirty="0"/>
              <a:t>9. септембар 1936. године у Лондону основан </a:t>
            </a:r>
            <a:r>
              <a:rPr lang="sr-Cyrl-RS" b="1" dirty="0"/>
              <a:t>Међународни комитет за неинтервенцију</a:t>
            </a:r>
            <a:r>
              <a:rPr lang="sr-Cyrl-RS" dirty="0"/>
              <a:t> (Француска, Велика Британија, Белгија, Пољска, СССР, Немачка, Италија и Португалија). </a:t>
            </a:r>
          </a:p>
          <a:p>
            <a:pPr algn="just">
              <a:buFont typeface="Californian FB" pitchFamily="18" charset="0"/>
              <a:buChar char="*"/>
            </a:pPr>
            <a:r>
              <a:rPr lang="sr-Cyrl-RS" dirty="0"/>
              <a:t>1936. године – 6500 немачких пилота и стручњака, 20.000 италијанских војника и 15.000 португалских добровољаца.</a:t>
            </a:r>
          </a:p>
          <a:p>
            <a:pPr algn="just">
              <a:buFont typeface="Californian FB" pitchFamily="18" charset="0"/>
              <a:buChar char="*"/>
            </a:pPr>
            <a:r>
              <a:rPr lang="sr-Cyrl-RS" dirty="0"/>
              <a:t>Помоћ СССР републиканској влади у тенковима и авијацији (557 совјетских грађана).</a:t>
            </a:r>
          </a:p>
          <a:p>
            <a:pPr algn="just">
              <a:buFont typeface="Californian FB" pitchFamily="18" charset="0"/>
              <a:buChar char="*"/>
            </a:pPr>
            <a:r>
              <a:rPr lang="sr-Cyrl-RS" b="1" dirty="0"/>
              <a:t>Интернационалне бригаде - 8. новембар 1936. године</a:t>
            </a:r>
          </a:p>
          <a:p>
            <a:pPr algn="just">
              <a:buFont typeface="Californian FB" pitchFamily="18" charset="0"/>
              <a:buChar char="*"/>
            </a:pPr>
            <a:r>
              <a:rPr lang="sr-Cyrl-RS" dirty="0"/>
              <a:t>18. новембар 1936. године - Немачка и Италија званично признале хунту генерала Франка као једину легалну шпанску владу.</a:t>
            </a:r>
          </a:p>
          <a:p>
            <a:pPr algn="just">
              <a:buFont typeface="Californian FB" pitchFamily="18" charset="0"/>
              <a:buChar char="*"/>
            </a:pPr>
            <a:r>
              <a:rPr lang="sr-Cyrl-RS" dirty="0"/>
              <a:t>Друштво народа одбија да се одазове апелу за помоћ шпанског министра спољних послова Алвареса Дел Ваја.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5877273"/>
            <a:ext cx="1907704" cy="992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247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-99392"/>
            <a:ext cx="9144000" cy="6957392"/>
          </a:xfrm>
        </p:spPr>
        <p:txBody>
          <a:bodyPr>
            <a:normAutofit/>
          </a:bodyPr>
          <a:lstStyle/>
          <a:p>
            <a:pPr algn="just">
              <a:buFont typeface="Californian FB" pitchFamily="18" charset="0"/>
              <a:buChar char="*"/>
            </a:pPr>
            <a:r>
              <a:rPr lang="ru-RU" dirty="0"/>
              <a:t>4. децембар 1936. године - међународна контрола шпанских обала и граница.</a:t>
            </a:r>
          </a:p>
          <a:p>
            <a:pPr algn="just">
              <a:buFont typeface="Californian FB" pitchFamily="18" charset="0"/>
              <a:buChar char="*"/>
            </a:pPr>
            <a:r>
              <a:rPr lang="sr-Cyrl-RS" dirty="0"/>
              <a:t>План: британски и француски ратни бродови контролишу обале окупиране од националиста, а италијански и немачки бродови контролишу обале под контролом републиканаца.</a:t>
            </a:r>
          </a:p>
          <a:p>
            <a:pPr algn="just">
              <a:buFont typeface="Californian FB" pitchFamily="18" charset="0"/>
              <a:buChar char="*"/>
            </a:pPr>
            <a:r>
              <a:rPr lang="sr-Cyrl-RS" dirty="0"/>
              <a:t>Патролирање почело априла 1937. године.</a:t>
            </a:r>
          </a:p>
          <a:p>
            <a:pPr algn="just">
              <a:buFont typeface="Californian FB" pitchFamily="18" charset="0"/>
              <a:buChar char="*"/>
            </a:pPr>
            <a:r>
              <a:rPr lang="sr-Cyrl-RS" dirty="0"/>
              <a:t>Немачка оклопњача „Дојчланд“ и лука Алмерија.</a:t>
            </a:r>
          </a:p>
          <a:p>
            <a:pPr algn="just">
              <a:buFont typeface="Californian FB" pitchFamily="18" charset="0"/>
              <a:buChar char="*"/>
            </a:pPr>
            <a:r>
              <a:rPr lang="sr-Cyrl-RS" dirty="0"/>
              <a:t>Немачка крстарица „Лајпциг“ - крај патролирања. </a:t>
            </a:r>
          </a:p>
          <a:p>
            <a:pPr algn="just">
              <a:buFont typeface="Californian FB" pitchFamily="18" charset="0"/>
              <a:buChar char="*"/>
            </a:pPr>
            <a:r>
              <a:rPr lang="sr-Cyrl-RS" dirty="0"/>
              <a:t>Специјална поморска конференција свих средоземних и црноморских земаља од 10-14. септембра у Ниону (одлука о заштити трговачких бродова).</a:t>
            </a:r>
          </a:p>
          <a:p>
            <a:pPr algn="just">
              <a:buFont typeface="Californian FB" pitchFamily="18" charset="0"/>
              <a:buChar char="*"/>
            </a:pPr>
            <a:r>
              <a:rPr lang="sr-Cyrl-RS" dirty="0"/>
              <a:t>Размена конзуларних представника Велике Британије и Франкове хунте крајем 1937. године.</a:t>
            </a:r>
          </a:p>
          <a:p>
            <a:pPr marL="0" indent="0">
              <a:buNone/>
            </a:pP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42813593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44624"/>
            <a:ext cx="6788224" cy="1159024"/>
          </a:xfrm>
        </p:spPr>
        <p:txBody>
          <a:bodyPr/>
          <a:lstStyle/>
          <a:p>
            <a:r>
              <a:rPr lang="sr-Cyrl-RS" dirty="0"/>
              <a:t>Ратна 1936. година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80728"/>
            <a:ext cx="9108504" cy="5256584"/>
          </a:xfrm>
        </p:spPr>
        <p:txBody>
          <a:bodyPr>
            <a:normAutofit lnSpcReduction="10000"/>
          </a:bodyPr>
          <a:lstStyle/>
          <a:p>
            <a:pPr>
              <a:buFont typeface="Californian FB" pitchFamily="18" charset="0"/>
              <a:buChar char="*"/>
            </a:pPr>
            <a:r>
              <a:rPr lang="sr-Cyrl-RS" dirty="0"/>
              <a:t>Нови премијер - Хосе Хирал.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Стварну власт држали локални комитети наоружаних радника (Централни комитет антифашистичке милиције Каталоније</a:t>
            </a:r>
            <a:r>
              <a:rPr lang="en-GB" dirty="0"/>
              <a:t>- </a:t>
            </a:r>
            <a:r>
              <a:rPr lang="sr-Cyrl-RS" dirty="0"/>
              <a:t>Буенавентура Дурути, Хунта за одбрану Мадрида, Веће за одбрану Арагона).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Анархисти - револуција и рат. (колективизација земље)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Социјалисти и комунисти-добијање рата уз најмању могућу промену постојаћег система.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Националисти: 10.000 карлиста, 30.000 припадника Цивилне гарде.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20.000 војника из Марока и Легија странаца пребачени у Андалузију, крајем јула 1936. године.</a:t>
            </a:r>
            <a:endParaRPr lang="en-US" dirty="0"/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Јул-септембар 1936. године-офанзива у Гипускаји и освајање Сан Себастијана.</a:t>
            </a:r>
          </a:p>
        </p:txBody>
      </p:sp>
    </p:spTree>
    <p:extLst>
      <p:ext uri="{BB962C8B-B14F-4D97-AF65-F5344CB8AC3E}">
        <p14:creationId xmlns:p14="http://schemas.microsoft.com/office/powerpoint/2010/main" val="21872330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1972" y="0"/>
            <a:ext cx="3307828" cy="6381328"/>
          </a:xfrm>
        </p:spPr>
        <p:txBody>
          <a:bodyPr>
            <a:normAutofit/>
          </a:bodyPr>
          <a:lstStyle/>
          <a:p>
            <a:pPr algn="ctr">
              <a:buFont typeface="Californian FB" pitchFamily="18" charset="0"/>
              <a:buChar char="*"/>
            </a:pPr>
            <a:r>
              <a:rPr lang="sr-Cyrl-RS" dirty="0"/>
              <a:t>14. август - пад </a:t>
            </a:r>
            <a:r>
              <a:rPr lang="sr-Cyrl-RS" b="1" dirty="0"/>
              <a:t>Бадахоса.</a:t>
            </a:r>
          </a:p>
          <a:p>
            <a:pPr algn="ctr">
              <a:buFont typeface="Californian FB" pitchFamily="18" charset="0"/>
              <a:buChar char="*"/>
            </a:pPr>
            <a:r>
              <a:rPr lang="sr-Cyrl-RS" dirty="0"/>
              <a:t>8. септембар - спајање две војске националиста.</a:t>
            </a:r>
          </a:p>
          <a:p>
            <a:pPr algn="ctr">
              <a:buFont typeface="Californian FB" pitchFamily="18" charset="0"/>
              <a:buChar char="*"/>
            </a:pPr>
            <a:r>
              <a:rPr lang="sr-Cyrl-RS" dirty="0"/>
              <a:t>Пад западне Шпаније.</a:t>
            </a:r>
          </a:p>
          <a:p>
            <a:pPr algn="ctr">
              <a:buFont typeface="Californian FB" pitchFamily="18" charset="0"/>
              <a:buChar char="*"/>
            </a:pPr>
            <a:r>
              <a:rPr lang="sr-Cyrl-RS" dirty="0"/>
              <a:t>Народна милиција опседала </a:t>
            </a:r>
            <a:r>
              <a:rPr lang="sr-Cyrl-RS" b="1" dirty="0"/>
              <a:t>Толедо</a:t>
            </a:r>
            <a:r>
              <a:rPr lang="sr-Cyrl-RS" dirty="0"/>
              <a:t> у коме су били заробљени војници националиста. </a:t>
            </a:r>
          </a:p>
          <a:p>
            <a:pPr algn="ctr">
              <a:buFont typeface="Californian FB" pitchFamily="18" charset="0"/>
              <a:buChar char="*"/>
            </a:pPr>
            <a:r>
              <a:rPr lang="sr-Cyrl-RS" dirty="0"/>
              <a:t>28. септембра у Толедо ушла афричка војска.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404" y="28575"/>
            <a:ext cx="5797550" cy="412050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val 5"/>
          <p:cNvSpPr/>
          <p:nvPr/>
        </p:nvSpPr>
        <p:spPr>
          <a:xfrm>
            <a:off x="4644008" y="2204864"/>
            <a:ext cx="504056" cy="216024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903" y="4149080"/>
            <a:ext cx="4968551" cy="27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9063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3707904" y="2852936"/>
            <a:ext cx="432048" cy="288032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5949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744" y="-187573"/>
            <a:ext cx="7164288" cy="3276475"/>
          </a:xfrm>
        </p:spPr>
        <p:txBody>
          <a:bodyPr>
            <a:normAutofit lnSpcReduction="10000"/>
          </a:bodyPr>
          <a:lstStyle/>
          <a:p>
            <a:pPr>
              <a:buFont typeface="Californian FB" pitchFamily="18" charset="0"/>
              <a:buChar char="*"/>
            </a:pPr>
            <a:r>
              <a:rPr lang="sr-Cyrl-RS" dirty="0"/>
              <a:t>Влада се из Мадрида преместила у Валенсију.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У Мадриду генерал Хосе Миаха. 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Власт држала Хунта за одбрану (Комунистичка партија-Долорес Ибарури Гомез).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Офанзива на Мадрид 8. новембра.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Непрестано бомардовање Мадрида.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Поновни напад на зиму 1936. године, пресечени путеви снабдевања ка Валенсији.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732" y="2996952"/>
            <a:ext cx="3636268" cy="38560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5956" y="0"/>
            <a:ext cx="2125340" cy="29969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" r="1771" b="3432"/>
          <a:stretch/>
        </p:blipFill>
        <p:spPr>
          <a:xfrm>
            <a:off x="35496" y="2996952"/>
            <a:ext cx="5456608" cy="386104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747594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166" y="1268760"/>
            <a:ext cx="1617167" cy="18002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21296"/>
            <a:ext cx="9144000" cy="6336704"/>
          </a:xfrm>
        </p:spPr>
        <p:txBody>
          <a:bodyPr>
            <a:normAutofit fontScale="92500"/>
          </a:bodyPr>
          <a:lstStyle/>
          <a:p>
            <a:pPr>
              <a:buFont typeface="Californian FB" pitchFamily="18" charset="0"/>
              <a:buChar char="*"/>
            </a:pPr>
            <a:r>
              <a:rPr lang="sr-Cyrl-RS" dirty="0"/>
              <a:t>Убијен</a:t>
            </a:r>
            <a:r>
              <a:rPr lang="sr-Latn-RS" dirty="0"/>
              <a:t> </a:t>
            </a:r>
            <a:r>
              <a:rPr lang="sr-Cyrl-RS" dirty="0"/>
              <a:t>велики број радника, присталица Народног фронта. 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8-10.</a:t>
            </a:r>
            <a:r>
              <a:rPr lang="sr-Latn-RS" dirty="0"/>
              <a:t>000 </a:t>
            </a:r>
            <a:r>
              <a:rPr lang="sr-Cyrl-RS" dirty="0"/>
              <a:t>страдало у Гранади, међу њима и Федерико Гарсија Лорка.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Цркве и манастири на мети анархиста.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Шетња – </a:t>
            </a:r>
            <a:r>
              <a:rPr lang="sr-Latn-RS" dirty="0"/>
              <a:t>dar el paseo.</a:t>
            </a:r>
            <a:endParaRPr lang="sr-Cyrl-RS" dirty="0"/>
          </a:p>
          <a:p>
            <a:pPr marL="0" indent="0">
              <a:buNone/>
            </a:pPr>
            <a:endParaRPr lang="sr-Cyrl-RS" dirty="0"/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Републиканци нису имали јединствене оружане снаге.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Неорганизованост милиција.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Нови премијер Ларго Кабаљеро.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Влада комуниста, социјалиста, републиканаца и анархиста.</a:t>
            </a:r>
          </a:p>
          <a:p>
            <a:pPr marL="0" indent="0">
              <a:buNone/>
            </a:pPr>
            <a:endParaRPr lang="sr-Cyrl-RS" dirty="0"/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24. јула у Бургосу формирана Хунта за националну одбрану. 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29. септембра Франсиско Франко- генералисимус, на челу Техничке хунте (влада) у Саламанки.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Шпанска традиционалистичка фаланга и Хунта за националсиндикалну офанзиву (Национални покрет) – 19. април 1937. године.</a:t>
            </a:r>
            <a:endParaRPr lang="sr-Latn-RS" dirty="0"/>
          </a:p>
          <a:p>
            <a:endParaRPr lang="sr-Latn-RS" dirty="0"/>
          </a:p>
          <a:p>
            <a:endParaRPr lang="en-US" dirty="0"/>
          </a:p>
        </p:txBody>
      </p:sp>
      <p:cxnSp>
        <p:nvCxnSpPr>
          <p:cNvPr id="6" name="Elbow Connector 5"/>
          <p:cNvCxnSpPr/>
          <p:nvPr/>
        </p:nvCxnSpPr>
        <p:spPr>
          <a:xfrm>
            <a:off x="8288980" y="1095090"/>
            <a:ext cx="631577" cy="347340"/>
          </a:xfrm>
          <a:prstGeom prst="bentConnector3">
            <a:avLst>
              <a:gd name="adj1" fmla="val 128423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35800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-243408"/>
            <a:ext cx="6781800" cy="1096144"/>
          </a:xfrm>
        </p:spPr>
        <p:txBody>
          <a:bodyPr>
            <a:normAutofit/>
          </a:bodyPr>
          <a:lstStyle/>
          <a:p>
            <a:r>
              <a:rPr lang="sr-Cyrl-RS" dirty="0">
                <a:solidFill>
                  <a:srgbClr val="C00000"/>
                </a:solidFill>
              </a:rPr>
              <a:t>Ратна 1937. година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472608"/>
          </a:xfrm>
        </p:spPr>
        <p:txBody>
          <a:bodyPr>
            <a:noAutofit/>
          </a:bodyPr>
          <a:lstStyle/>
          <a:p>
            <a:pPr>
              <a:buFont typeface="Californian FB" pitchFamily="18" charset="0"/>
              <a:buChar char="*"/>
            </a:pPr>
            <a:r>
              <a:rPr lang="sr-Cyrl-RS" sz="2700" b="1" dirty="0">
                <a:solidFill>
                  <a:srgbClr val="C00000"/>
                </a:solidFill>
              </a:rPr>
              <a:t>Фебруар и март 1937. године - напади на Мадрид.</a:t>
            </a:r>
            <a:endParaRPr lang="en-US" sz="2700" b="1" dirty="0">
              <a:solidFill>
                <a:srgbClr val="C00000"/>
              </a:solidFill>
            </a:endParaRPr>
          </a:p>
          <a:p>
            <a:pPr>
              <a:buFont typeface="Californian FB" pitchFamily="18" charset="0"/>
              <a:buChar char="*"/>
            </a:pPr>
            <a:r>
              <a:rPr lang="sr-Cyrl-RS" sz="2700" b="1" dirty="0">
                <a:solidFill>
                  <a:srgbClr val="C00000"/>
                </a:solidFill>
              </a:rPr>
              <a:t>Офанзива италијанске војске на Малагу и њихов пораз код Гвадалахаре 9. марта 1937. године.</a:t>
            </a:r>
          </a:p>
          <a:p>
            <a:pPr>
              <a:buFont typeface="Californian FB" pitchFamily="18" charset="0"/>
              <a:buChar char="*"/>
            </a:pPr>
            <a:r>
              <a:rPr lang="sr-Cyrl-RS" sz="2700" b="1" dirty="0">
                <a:solidFill>
                  <a:srgbClr val="C00000"/>
                </a:solidFill>
              </a:rPr>
              <a:t>Националисти освијили Баскију и Астурију на северном фронту. </a:t>
            </a:r>
          </a:p>
          <a:p>
            <a:pPr>
              <a:buFont typeface="Californian FB" pitchFamily="18" charset="0"/>
              <a:buChar char="*"/>
            </a:pPr>
            <a:r>
              <a:rPr lang="sr-Cyrl-RS" sz="2700" b="1" dirty="0">
                <a:solidFill>
                  <a:srgbClr val="C00000"/>
                </a:solidFill>
              </a:rPr>
              <a:t>26. април 1937. године - бомбардовање Гернике.</a:t>
            </a:r>
          </a:p>
          <a:p>
            <a:pPr>
              <a:buFont typeface="Californian FB" pitchFamily="18" charset="0"/>
              <a:buChar char="*"/>
            </a:pPr>
            <a:r>
              <a:rPr lang="sr-Cyrl-RS" sz="2700" b="1" dirty="0">
                <a:solidFill>
                  <a:srgbClr val="C00000"/>
                </a:solidFill>
              </a:rPr>
              <a:t>12. јун - освојен Билбао.</a:t>
            </a:r>
          </a:p>
          <a:p>
            <a:pPr>
              <a:buFont typeface="Californian FB" pitchFamily="18" charset="0"/>
              <a:buChar char="*"/>
            </a:pPr>
            <a:r>
              <a:rPr lang="sr-Cyrl-RS" sz="2700" b="1" dirty="0">
                <a:solidFill>
                  <a:srgbClr val="C00000"/>
                </a:solidFill>
              </a:rPr>
              <a:t>Јул 1937. године - Битка код Брунете.</a:t>
            </a:r>
          </a:p>
          <a:p>
            <a:pPr>
              <a:buFont typeface="Californian FB" pitchFamily="18" charset="0"/>
              <a:buChar char="*"/>
            </a:pPr>
            <a:r>
              <a:rPr lang="sr-Cyrl-RS" sz="2700" b="1" dirty="0">
                <a:solidFill>
                  <a:srgbClr val="C00000"/>
                </a:solidFill>
              </a:rPr>
              <a:t>25. август - капитуалција Баскије.</a:t>
            </a:r>
          </a:p>
          <a:p>
            <a:pPr>
              <a:buFont typeface="Californian FB" pitchFamily="18" charset="0"/>
              <a:buChar char="*"/>
            </a:pPr>
            <a:r>
              <a:rPr lang="sr-Cyrl-RS" sz="2700" b="1" dirty="0">
                <a:solidFill>
                  <a:srgbClr val="C00000"/>
                </a:solidFill>
              </a:rPr>
              <a:t>26. август - освојен Сантандер.</a:t>
            </a:r>
          </a:p>
          <a:p>
            <a:pPr>
              <a:buFont typeface="Californian FB" pitchFamily="18" charset="0"/>
              <a:buChar char="*"/>
            </a:pPr>
            <a:r>
              <a:rPr lang="sr-Cyrl-RS" sz="2700" b="1" dirty="0">
                <a:solidFill>
                  <a:srgbClr val="C00000"/>
                </a:solidFill>
              </a:rPr>
              <a:t>29. август - битка код Белчите.</a:t>
            </a:r>
          </a:p>
          <a:p>
            <a:pPr>
              <a:buFont typeface="Californian FB" pitchFamily="18" charset="0"/>
              <a:buChar char="*"/>
            </a:pPr>
            <a:r>
              <a:rPr lang="sr-Cyrl-RS" sz="2700" b="1" dirty="0">
                <a:solidFill>
                  <a:srgbClr val="C00000"/>
                </a:solidFill>
              </a:rPr>
              <a:t>21. октобар - републиканске трупе се предале у Астурији. Освојен град Хихон.</a:t>
            </a:r>
          </a:p>
        </p:txBody>
      </p:sp>
    </p:spTree>
    <p:extLst>
      <p:ext uri="{BB962C8B-B14F-4D97-AF65-F5344CB8AC3E}">
        <p14:creationId xmlns:p14="http://schemas.microsoft.com/office/powerpoint/2010/main" val="813854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325" y="-24358"/>
            <a:ext cx="4849738" cy="253381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77"/>
          <a:stretch/>
        </p:blipFill>
        <p:spPr>
          <a:xfrm>
            <a:off x="4770859" y="2840335"/>
            <a:ext cx="4371206" cy="35942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3" t="405" r="1715" b="3026"/>
          <a:stretch/>
        </p:blipFill>
        <p:spPr>
          <a:xfrm>
            <a:off x="14511" y="2811016"/>
            <a:ext cx="4762500" cy="36144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28"/>
          <a:stretch/>
        </p:blipFill>
        <p:spPr>
          <a:xfrm>
            <a:off x="4860033" y="-1"/>
            <a:ext cx="4283968" cy="25094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3613" y="6461207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/>
              <a:t>Битка код Брунете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12160" y="6461207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/>
              <a:t>Битка код Белчите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11560" y="2513838"/>
            <a:ext cx="3868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/>
              <a:t>Италијанска офанзива на Малагу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796136" y="2513838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/>
              <a:t>Северни фронт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371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6925816" cy="952128"/>
          </a:xfrm>
        </p:spPr>
        <p:txBody>
          <a:bodyPr>
            <a:normAutofit fontScale="90000"/>
          </a:bodyPr>
          <a:lstStyle/>
          <a:p>
            <a:pPr algn="ctr"/>
            <a:r>
              <a:rPr lang="sr-Cyrl-RS" dirty="0"/>
              <a:t>Шпанија током 19. века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892480" cy="5040560"/>
          </a:xfrm>
        </p:spPr>
        <p:txBody>
          <a:bodyPr>
            <a:normAutofit/>
          </a:bodyPr>
          <a:lstStyle/>
          <a:p>
            <a:pPr>
              <a:buFont typeface="Californian FB" pitchFamily="18" charset="0"/>
              <a:buChar char="*"/>
            </a:pPr>
            <a:r>
              <a:rPr lang="sr-Cyrl-RS" sz="2800" dirty="0"/>
              <a:t>Криза монархије</a:t>
            </a:r>
          </a:p>
          <a:p>
            <a:pPr>
              <a:buFont typeface="Californian FB" pitchFamily="18" charset="0"/>
              <a:buChar char="*"/>
            </a:pPr>
            <a:r>
              <a:rPr lang="sr-Cyrl-RS" sz="2800" dirty="0"/>
              <a:t>Абдикација краља Карлоса </a:t>
            </a:r>
            <a:r>
              <a:rPr lang="en-US" sz="2800" dirty="0"/>
              <a:t>IV</a:t>
            </a:r>
            <a:r>
              <a:rPr lang="sr-Cyrl-RS" sz="2800" dirty="0"/>
              <a:t> 1808. године.</a:t>
            </a:r>
          </a:p>
          <a:p>
            <a:pPr>
              <a:buFont typeface="Californian FB" pitchFamily="18" charset="0"/>
              <a:buChar char="*"/>
            </a:pPr>
            <a:r>
              <a:rPr lang="sr-Cyrl-RS" sz="2800" dirty="0"/>
              <a:t>Наполеон на престо Шпаније поставио свог брата</a:t>
            </a:r>
            <a:r>
              <a:rPr lang="en-US" sz="2800" dirty="0"/>
              <a:t> </a:t>
            </a:r>
            <a:r>
              <a:rPr lang="sr-Cyrl-RS" sz="2800" dirty="0"/>
              <a:t>Жозефа Бонапарту.</a:t>
            </a:r>
          </a:p>
          <a:p>
            <a:pPr>
              <a:buFont typeface="Californian FB" pitchFamily="18" charset="0"/>
              <a:buChar char="*"/>
            </a:pPr>
            <a:r>
              <a:rPr lang="sr-Cyrl-RS" sz="2800" dirty="0"/>
              <a:t>Краљица Исабела </a:t>
            </a:r>
            <a:r>
              <a:rPr lang="en-US" sz="2800" dirty="0"/>
              <a:t>II</a:t>
            </a:r>
            <a:r>
              <a:rPr lang="sr-Cyrl-RS" sz="2800" dirty="0"/>
              <a:t> и Салијски закон 1833. године.</a:t>
            </a:r>
          </a:p>
          <a:p>
            <a:pPr>
              <a:buFont typeface="Californian FB" pitchFamily="18" charset="0"/>
              <a:buChar char="*"/>
            </a:pPr>
            <a:r>
              <a:rPr lang="sr-Cyrl-RS" sz="2800" b="1" dirty="0"/>
              <a:t>Карлисти</a:t>
            </a:r>
          </a:p>
          <a:p>
            <a:pPr>
              <a:buFont typeface="Californian FB" pitchFamily="18" charset="0"/>
              <a:buChar char="*"/>
            </a:pPr>
            <a:r>
              <a:rPr lang="sr-Cyrl-RS" sz="2800" dirty="0"/>
              <a:t>Прва шпанска република (1873-1874)</a:t>
            </a:r>
          </a:p>
          <a:p>
            <a:pPr>
              <a:buFont typeface="Californian FB" pitchFamily="18" charset="0"/>
              <a:buChar char="*"/>
            </a:pPr>
            <a:r>
              <a:rPr lang="sr-Cyrl-RS" sz="2800" dirty="0"/>
              <a:t>Мирни турнус</a:t>
            </a:r>
          </a:p>
          <a:p>
            <a:pPr>
              <a:buFont typeface="Californian FB" pitchFamily="18" charset="0"/>
              <a:buChar char="*"/>
            </a:pPr>
            <a:r>
              <a:rPr lang="sr-Cyrl-RS" sz="2800" dirty="0"/>
              <a:t>Касикизам</a:t>
            </a:r>
            <a:endParaRPr lang="en-US" sz="2800" dirty="0"/>
          </a:p>
          <a:p>
            <a:pPr marL="0" indent="0">
              <a:buNone/>
            </a:pP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14895123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" t="1805" r="2153"/>
          <a:stretch/>
        </p:blipFill>
        <p:spPr>
          <a:xfrm>
            <a:off x="611560" y="1916832"/>
            <a:ext cx="4716016" cy="494116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"/>
            <a:ext cx="3203848" cy="3428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429000"/>
            <a:ext cx="3203848" cy="34415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3264" y="-22160"/>
            <a:ext cx="54726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Californian FB" pitchFamily="18" charset="0"/>
              <a:buChar char="*"/>
            </a:pPr>
            <a:r>
              <a:rPr lang="sr-Cyrl-RS" sz="2400" b="1" dirty="0">
                <a:solidFill>
                  <a:schemeClr val="bg2">
                    <a:lumMod val="25000"/>
                  </a:schemeClr>
                </a:solidFill>
              </a:rPr>
              <a:t>Офанзива републиканске војске 15. децембра 1937. године на арагонском фронту. Заузели Теруел. </a:t>
            </a:r>
          </a:p>
          <a:p>
            <a:pPr>
              <a:buFont typeface="Californian FB" pitchFamily="18" charset="0"/>
              <a:buChar char="*"/>
            </a:pPr>
            <a:r>
              <a:rPr lang="sr-Latn-RS" sz="2400" b="1" dirty="0">
                <a:solidFill>
                  <a:schemeClr val="bg2">
                    <a:lumMod val="25000"/>
                  </a:schemeClr>
                </a:solidFill>
              </a:rPr>
              <a:t>22. </a:t>
            </a:r>
            <a:r>
              <a:rPr lang="sr-Cyrl-RS" sz="2400" b="1" dirty="0">
                <a:solidFill>
                  <a:schemeClr val="bg2">
                    <a:lumMod val="25000"/>
                  </a:schemeClr>
                </a:solidFill>
              </a:rPr>
              <a:t>фебруар 1938. године -  националисти опет заузели Теруел.</a:t>
            </a:r>
            <a:endParaRPr lang="en-US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1062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741368"/>
          </a:xfrm>
        </p:spPr>
        <p:txBody>
          <a:bodyPr>
            <a:normAutofit/>
          </a:bodyPr>
          <a:lstStyle/>
          <a:p>
            <a:pPr>
              <a:buFont typeface="Californian FB" pitchFamily="18" charset="0"/>
              <a:buChar char="*"/>
            </a:pPr>
            <a:r>
              <a:rPr lang="sr-Cyrl-RS" sz="2500" dirty="0"/>
              <a:t>Кабаљеро формирао официрске редове, радничке милиције претваране у орагнизовану војску.</a:t>
            </a:r>
          </a:p>
          <a:p>
            <a:pPr>
              <a:buFont typeface="Californian FB" pitchFamily="18" charset="0"/>
              <a:buChar char="*"/>
            </a:pPr>
            <a:r>
              <a:rPr lang="sr-Cyrl-RS" sz="2500" dirty="0"/>
              <a:t>Све већи утицај комуниста и Совјетског Савеза. Антистаљинистички ПОУМ (Радничка партија марксистичког уједињења) Андреаса Нина, непријатељи комуниста.</a:t>
            </a:r>
          </a:p>
          <a:p>
            <a:pPr>
              <a:buFont typeface="Californian FB" pitchFamily="18" charset="0"/>
              <a:buChar char="*"/>
            </a:pPr>
            <a:r>
              <a:rPr lang="sr-Cyrl-RS" sz="2500" dirty="0"/>
              <a:t>Распало се јединство Републике. </a:t>
            </a:r>
          </a:p>
          <a:p>
            <a:pPr>
              <a:buFont typeface="Californian FB" pitchFamily="18" charset="0"/>
              <a:buChar char="*"/>
            </a:pPr>
            <a:r>
              <a:rPr lang="sr-Cyrl-RS" sz="2500" dirty="0"/>
              <a:t>Браниоци се временом поделили на присталице револуције (УГТ, ЦНТ, Каталонија) и присталице тренутног поретка (Мануел Асања, Индалесио Прието, комунисти, Совјетски Савез).</a:t>
            </a:r>
          </a:p>
          <a:p>
            <a:pPr>
              <a:buFont typeface="Californian FB" pitchFamily="18" charset="0"/>
              <a:buChar char="*"/>
            </a:pPr>
            <a:r>
              <a:rPr lang="sr-Cyrl-RS" sz="2500" dirty="0"/>
              <a:t>Оставка Ларга Кабаљера.</a:t>
            </a:r>
          </a:p>
          <a:p>
            <a:pPr>
              <a:buFont typeface="Californian FB" pitchFamily="18" charset="0"/>
              <a:buChar char="*"/>
            </a:pPr>
            <a:r>
              <a:rPr lang="sr-Cyrl-RS" sz="2500" dirty="0"/>
              <a:t>Нови премијер Хуан Негрин.</a:t>
            </a:r>
          </a:p>
          <a:p>
            <a:pPr>
              <a:buFont typeface="Californian FB" pitchFamily="18" charset="0"/>
              <a:buChar char="*"/>
            </a:pPr>
            <a:r>
              <a:rPr lang="sr-Cyrl-RS" sz="2500" dirty="0"/>
              <a:t>Уништио анархистичка упоришта у Каталонији и принудио остатке народне милиције да уђу у састав регуларне војске.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7819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" y="0"/>
            <a:ext cx="9144000" cy="68580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3697017" y="5035312"/>
            <a:ext cx="735882" cy="40011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934599" y="5035312"/>
            <a:ext cx="762418" cy="40011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95536" y="926917"/>
            <a:ext cx="1080120" cy="30777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r-Cyrl-RS" sz="1400" dirty="0">
                <a:solidFill>
                  <a:schemeClr val="bg1"/>
                </a:solidFill>
              </a:rPr>
              <a:t>Галиција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3739" y="5013176"/>
            <a:ext cx="17542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dirty="0">
                <a:solidFill>
                  <a:schemeClr val="bg1"/>
                </a:solidFill>
              </a:rPr>
              <a:t>Андалузија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67744" y="2132856"/>
            <a:ext cx="1080120" cy="58477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sr-Cyrl-RS" sz="1600" dirty="0">
                <a:solidFill>
                  <a:schemeClr val="bg1"/>
                </a:solidFill>
              </a:rPr>
              <a:t>Стара Кастиља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688753">
            <a:off x="4455603" y="835017"/>
            <a:ext cx="792088" cy="30777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sr-Cyrl-RS" sz="1400" dirty="0">
                <a:solidFill>
                  <a:schemeClr val="bg1"/>
                </a:solidFill>
              </a:rPr>
              <a:t>Навара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08103" y="2132856"/>
            <a:ext cx="519657" cy="38307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004047" y="2132856"/>
            <a:ext cx="504055" cy="38307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875633" y="214659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Арагон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434985" y="3501008"/>
            <a:ext cx="526332" cy="58584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961317" y="3501008"/>
            <a:ext cx="675703" cy="58812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407970" y="3429000"/>
            <a:ext cx="1143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Нова Кастиља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1176804">
            <a:off x="1560960" y="3890665"/>
            <a:ext cx="1584176" cy="36933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sr-Cyrl-RS" dirty="0">
                <a:solidFill>
                  <a:schemeClr val="bg1"/>
                </a:solidFill>
              </a:rPr>
              <a:t>Естремадура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222999">
            <a:off x="3161335" y="654137"/>
            <a:ext cx="817775" cy="30777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sr-Cyrl-RS" sz="1400" dirty="0">
                <a:solidFill>
                  <a:schemeClr val="bg1"/>
                </a:solidFill>
              </a:rPr>
              <a:t>Баскија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31713" y="320178"/>
            <a:ext cx="864096" cy="30777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sr-Cyrl-RS" sz="1400" dirty="0">
                <a:solidFill>
                  <a:schemeClr val="bg1"/>
                </a:solidFill>
              </a:rPr>
              <a:t>Астурија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04248" y="1556792"/>
            <a:ext cx="1296144" cy="33855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r-Cyrl-RS" sz="1600" dirty="0">
                <a:solidFill>
                  <a:schemeClr val="bg1"/>
                </a:solidFill>
              </a:rPr>
              <a:t>Каталонија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19631544">
            <a:off x="5004047" y="3429000"/>
            <a:ext cx="1224137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Валенсија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90576" y="237359"/>
            <a:ext cx="11423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100" dirty="0"/>
              <a:t>26. 8. 1937.</a:t>
            </a:r>
            <a:endParaRPr lang="en-US" sz="1100" dirty="0"/>
          </a:p>
        </p:txBody>
      </p:sp>
      <p:sp>
        <p:nvSpPr>
          <p:cNvPr id="22" name="TextBox 21"/>
          <p:cNvSpPr txBox="1"/>
          <p:nvPr/>
        </p:nvSpPr>
        <p:spPr>
          <a:xfrm>
            <a:off x="1329084" y="106554"/>
            <a:ext cx="11708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100" dirty="0"/>
              <a:t>21. 10. 1937.</a:t>
            </a:r>
            <a:endParaRPr lang="en-US" sz="1100" dirty="0"/>
          </a:p>
        </p:txBody>
      </p:sp>
      <p:sp>
        <p:nvSpPr>
          <p:cNvPr id="23" name="TextBox 22"/>
          <p:cNvSpPr txBox="1"/>
          <p:nvPr/>
        </p:nvSpPr>
        <p:spPr>
          <a:xfrm>
            <a:off x="4011582" y="374378"/>
            <a:ext cx="8843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050" dirty="0"/>
              <a:t>12. 7. 1937</a:t>
            </a:r>
            <a:r>
              <a:rPr lang="sr-Cyrl-RS" sz="1100" dirty="0"/>
              <a:t>.</a:t>
            </a:r>
            <a:endParaRPr lang="en-US" sz="1100" dirty="0"/>
          </a:p>
        </p:txBody>
      </p:sp>
      <p:sp>
        <p:nvSpPr>
          <p:cNvPr id="19" name="TextBox 18"/>
          <p:cNvSpPr txBox="1"/>
          <p:nvPr/>
        </p:nvSpPr>
        <p:spPr>
          <a:xfrm>
            <a:off x="5343683" y="2734662"/>
            <a:ext cx="8484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100" dirty="0"/>
              <a:t>22. 2. 1938.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58266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6853808" cy="1008112"/>
          </a:xfrm>
        </p:spPr>
        <p:txBody>
          <a:bodyPr>
            <a:normAutofit/>
          </a:bodyPr>
          <a:lstStyle/>
          <a:p>
            <a:r>
              <a:rPr lang="sr-Cyrl-RS" dirty="0"/>
              <a:t>Ратна 1938. година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328592"/>
          </a:xfrm>
        </p:spPr>
        <p:txBody>
          <a:bodyPr>
            <a:normAutofit fontScale="92500" lnSpcReduction="10000"/>
          </a:bodyPr>
          <a:lstStyle/>
          <a:p>
            <a:pPr>
              <a:buFont typeface="Californian FB" pitchFamily="18" charset="0"/>
              <a:buChar char="*"/>
            </a:pPr>
            <a:r>
              <a:rPr lang="sr-Cyrl-RS" sz="2600" dirty="0"/>
              <a:t>Негрин се ослањао на СССР.</a:t>
            </a:r>
          </a:p>
          <a:p>
            <a:pPr>
              <a:buFont typeface="Californian FB" pitchFamily="18" charset="0"/>
              <a:buChar char="*"/>
            </a:pPr>
            <a:r>
              <a:rPr lang="sr-Cyrl-RS" sz="2600" dirty="0"/>
              <a:t>9. март - војска националиста започела офанзиву преко реке Ебро, на арагонском фронту.</a:t>
            </a:r>
          </a:p>
          <a:p>
            <a:pPr>
              <a:buFont typeface="Californian FB" pitchFamily="18" charset="0"/>
              <a:buChar char="*"/>
            </a:pPr>
            <a:r>
              <a:rPr lang="sr-Cyrl-RS" sz="2600" dirty="0"/>
              <a:t>Територија републиканаца била подељена на два дела.</a:t>
            </a:r>
          </a:p>
          <a:p>
            <a:pPr>
              <a:buFont typeface="Californian FB" pitchFamily="18" charset="0"/>
              <a:buChar char="*"/>
            </a:pPr>
            <a:r>
              <a:rPr lang="sr-Cyrl-RS" sz="2600" dirty="0"/>
              <a:t>24. јул - новембар - офанзива републиканске војске (50.000 војника).</a:t>
            </a:r>
          </a:p>
          <a:p>
            <a:pPr>
              <a:buFont typeface="Californian FB" pitchFamily="18" charset="0"/>
              <a:buChar char="*"/>
            </a:pPr>
            <a:r>
              <a:rPr lang="sr-Cyrl-RS" sz="2600" dirty="0"/>
              <a:t>Заустављени код Гандесе. На крају се повукли.</a:t>
            </a:r>
          </a:p>
          <a:p>
            <a:pPr>
              <a:buFont typeface="Californian FB" pitchFamily="18" charset="0"/>
              <a:buChar char="*"/>
            </a:pPr>
            <a:r>
              <a:rPr lang="sr-Cyrl-RS" sz="2600" dirty="0"/>
              <a:t>Након потписивања Минхенског споразума, 29. септембра 1938. године, Совјетски Савез обуставио помоћ Шпанији.</a:t>
            </a:r>
          </a:p>
          <a:p>
            <a:pPr>
              <a:buFont typeface="Californian FB" pitchFamily="18" charset="0"/>
              <a:buChar char="*"/>
            </a:pPr>
            <a:r>
              <a:rPr lang="sr-Cyrl-RS" sz="2600" dirty="0"/>
              <a:t>Опозване интернационалне бригаде. </a:t>
            </a:r>
          </a:p>
          <a:p>
            <a:pPr>
              <a:buFont typeface="Californian FB" pitchFamily="18" charset="0"/>
              <a:buChar char="*"/>
            </a:pPr>
            <a:r>
              <a:rPr lang="sr-Cyrl-RS" sz="2600" dirty="0"/>
              <a:t>Република остала без стране помоћи.</a:t>
            </a:r>
          </a:p>
          <a:p>
            <a:pPr>
              <a:buFont typeface="Californian FB" pitchFamily="18" charset="0"/>
              <a:buChar char="*"/>
            </a:pPr>
            <a:r>
              <a:rPr lang="sr-Cyrl-RS" sz="2600" dirty="0"/>
              <a:t>29. децембар - офанзива војске националиста на каталонском фронту.</a:t>
            </a:r>
          </a:p>
        </p:txBody>
      </p:sp>
    </p:spTree>
    <p:extLst>
      <p:ext uri="{BB962C8B-B14F-4D97-AF65-F5344CB8AC3E}">
        <p14:creationId xmlns:p14="http://schemas.microsoft.com/office/powerpoint/2010/main" val="18776466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" r="1727" b="1145"/>
          <a:stretch/>
        </p:blipFill>
        <p:spPr>
          <a:xfrm>
            <a:off x="3897982" y="1287438"/>
            <a:ext cx="5249788" cy="557668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" t="2227" r="2083" b="4033"/>
          <a:stretch/>
        </p:blipFill>
        <p:spPr bwMode="auto">
          <a:xfrm>
            <a:off x="0" y="0"/>
            <a:ext cx="5004048" cy="479715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1098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6781800" cy="952128"/>
          </a:xfrm>
        </p:spPr>
        <p:txBody>
          <a:bodyPr/>
          <a:lstStyle/>
          <a:p>
            <a:r>
              <a:rPr lang="sr-Cyrl-RS" dirty="0"/>
              <a:t>Ратна 1939. година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96752"/>
            <a:ext cx="6876256" cy="2880320"/>
          </a:xfrm>
        </p:spPr>
        <p:txBody>
          <a:bodyPr>
            <a:normAutofit fontScale="92500" lnSpcReduction="20000"/>
          </a:bodyPr>
          <a:lstStyle/>
          <a:p>
            <a:pPr>
              <a:buFont typeface="Californian FB" pitchFamily="18" charset="0"/>
              <a:buChar char="*"/>
            </a:pPr>
            <a:r>
              <a:rPr lang="sr-Cyrl-RS" dirty="0"/>
              <a:t>Јануар 1939. године напад на Барселону. 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12. фебруар 1939. године - затворен каталонски фронт.</a:t>
            </a:r>
            <a:r>
              <a:rPr lang="en-US" dirty="0"/>
              <a:t> </a:t>
            </a:r>
            <a:r>
              <a:rPr lang="sr-Cyrl-RS" dirty="0"/>
              <a:t>Пад Менорке. 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Републици преостали још Мадрид, Валенсија и централна Шпанија. 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Мануел Асања из Тулуза поднео оставку на место председника републике. 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Француска и Велика Британија признале Франков режим 27. фебруара 1939. године.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506" y="387524"/>
            <a:ext cx="2722315" cy="38015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" y="4077072"/>
            <a:ext cx="914399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alifornian FB" pitchFamily="18" charset="0"/>
              <a:buChar char="*"/>
            </a:pPr>
            <a:r>
              <a:rPr lang="ru-RU" sz="2200" dirty="0">
                <a:solidFill>
                  <a:schemeClr val="bg2">
                    <a:lumMod val="25000"/>
                  </a:schemeClr>
                </a:solidFill>
              </a:rPr>
              <a:t>Цивилна хунта, на челу са Хулијаном Бастеиром и Сихисмундом Касадом, преузела власт у Мадриду.</a:t>
            </a:r>
          </a:p>
          <a:p>
            <a:pPr marL="285750" indent="-285750">
              <a:buClr>
                <a:schemeClr val="accent1"/>
              </a:buClr>
              <a:buFont typeface="Californian FB" pitchFamily="18" charset="0"/>
              <a:buChar char="*"/>
            </a:pPr>
            <a:r>
              <a:rPr lang="ru-RU" sz="2200" dirty="0">
                <a:solidFill>
                  <a:schemeClr val="bg2">
                    <a:lumMod val="25000"/>
                  </a:schemeClr>
                </a:solidFill>
              </a:rPr>
              <a:t>Мадрид се предао 28. марта 1939. године.</a:t>
            </a:r>
          </a:p>
          <a:p>
            <a:pPr marL="285750" indent="-285750">
              <a:buClr>
                <a:schemeClr val="accent1"/>
              </a:buClr>
              <a:buFont typeface="Californian FB" pitchFamily="18" charset="0"/>
              <a:buChar char="*"/>
            </a:pPr>
            <a:r>
              <a:rPr lang="ru-RU" sz="2200" dirty="0">
                <a:solidFill>
                  <a:schemeClr val="bg2">
                    <a:lumMod val="25000"/>
                  </a:schemeClr>
                </a:solidFill>
              </a:rPr>
              <a:t>Остали републикански градови се предају од 28. до 31. марта 1939. године.</a:t>
            </a:r>
          </a:p>
          <a:p>
            <a:pPr marL="285750" indent="-285750">
              <a:buClr>
                <a:schemeClr val="accent1"/>
              </a:buClr>
              <a:buFont typeface="Californian FB" pitchFamily="18" charset="0"/>
              <a:buChar char="*"/>
            </a:pPr>
            <a:r>
              <a:rPr lang="ru-RU" sz="2200" dirty="0">
                <a:solidFill>
                  <a:schemeClr val="bg2">
                    <a:lumMod val="25000"/>
                  </a:schemeClr>
                </a:solidFill>
              </a:rPr>
              <a:t>Франко је поргласио победу 1. априла 1939. године.</a:t>
            </a:r>
          </a:p>
        </p:txBody>
      </p:sp>
    </p:spTree>
    <p:extLst>
      <p:ext uri="{BB962C8B-B14F-4D97-AF65-F5344CB8AC3E}">
        <p14:creationId xmlns:p14="http://schemas.microsoft.com/office/powerpoint/2010/main" val="35901817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4" r="1938" b="2222"/>
          <a:stretch/>
        </p:blipFill>
        <p:spPr>
          <a:xfrm rot="16200000">
            <a:off x="1165314" y="-1165314"/>
            <a:ext cx="6813376" cy="914400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929810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Action Button: Custom 9">
            <a:hlinkClick r:id="" action="ppaction://noaction" highlightClick="1"/>
          </p:cNvPr>
          <p:cNvSpPr/>
          <p:nvPr/>
        </p:nvSpPr>
        <p:spPr>
          <a:xfrm>
            <a:off x="7524328" y="3795502"/>
            <a:ext cx="1598562" cy="1600174"/>
          </a:xfrm>
          <a:prstGeom prst="actionButtonBlank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ction Button: Custom 2">
            <a:hlinkClick r:id="" action="ppaction://noaction" highlightClick="1"/>
          </p:cNvPr>
          <p:cNvSpPr/>
          <p:nvPr/>
        </p:nvSpPr>
        <p:spPr>
          <a:xfrm>
            <a:off x="7668344" y="3855293"/>
            <a:ext cx="144016" cy="144016"/>
          </a:xfrm>
          <a:prstGeom prst="actionButtonBlank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ction Button: Custom 3">
            <a:hlinkClick r:id="" action="ppaction://noaction" highlightClick="1"/>
          </p:cNvPr>
          <p:cNvSpPr/>
          <p:nvPr/>
        </p:nvSpPr>
        <p:spPr>
          <a:xfrm>
            <a:off x="7666927" y="4118917"/>
            <a:ext cx="144016" cy="144016"/>
          </a:xfrm>
          <a:prstGeom prst="actionButtonBlank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ction Button: Custom 4">
            <a:hlinkClick r:id="" action="ppaction://noaction" highlightClick="1"/>
          </p:cNvPr>
          <p:cNvSpPr/>
          <p:nvPr/>
        </p:nvSpPr>
        <p:spPr>
          <a:xfrm>
            <a:off x="7664728" y="4363913"/>
            <a:ext cx="145579" cy="144016"/>
          </a:xfrm>
          <a:prstGeom prst="actionButtonBlank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68344" y="4635549"/>
            <a:ext cx="144016" cy="144016"/>
          </a:xfrm>
          <a:prstGeom prst="rect">
            <a:avLst/>
          </a:prstGeom>
          <a:solidFill>
            <a:srgbClr val="CF4D9A"/>
          </a:solidFill>
          <a:ln>
            <a:solidFill>
              <a:srgbClr val="CF4D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Custom 6">
            <a:hlinkClick r:id="" action="ppaction://noaction" highlightClick="1"/>
          </p:cNvPr>
          <p:cNvSpPr/>
          <p:nvPr/>
        </p:nvSpPr>
        <p:spPr>
          <a:xfrm>
            <a:off x="7668344" y="4922834"/>
            <a:ext cx="144016" cy="144016"/>
          </a:xfrm>
          <a:prstGeom prst="actionButtonBlank">
            <a:avLst/>
          </a:prstGeom>
          <a:solidFill>
            <a:srgbClr val="D997A7"/>
          </a:solidFill>
          <a:ln>
            <a:solidFill>
              <a:srgbClr val="D997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" action="ppaction://noaction" highlightClick="1"/>
          </p:cNvPr>
          <p:cNvSpPr/>
          <p:nvPr/>
        </p:nvSpPr>
        <p:spPr>
          <a:xfrm>
            <a:off x="7658502" y="5173610"/>
            <a:ext cx="144016" cy="144016"/>
          </a:xfrm>
          <a:prstGeom prst="actionButtonBlank">
            <a:avLst/>
          </a:prstGeom>
          <a:solidFill>
            <a:srgbClr val="FFCCCC"/>
          </a:solidFill>
          <a:ln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812360" y="3718426"/>
            <a:ext cx="14567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Cyrl-RS" sz="1200" dirty="0"/>
              <a:t>Јул 1936.</a:t>
            </a:r>
          </a:p>
          <a:p>
            <a:pPr>
              <a:lnSpc>
                <a:spcPct val="150000"/>
              </a:lnSpc>
            </a:pPr>
            <a:r>
              <a:rPr lang="sr-Cyrl-RS" sz="1200" dirty="0"/>
              <a:t>Септембар 1936.</a:t>
            </a:r>
          </a:p>
          <a:p>
            <a:pPr>
              <a:lnSpc>
                <a:spcPct val="150000"/>
              </a:lnSpc>
            </a:pPr>
            <a:r>
              <a:rPr lang="sr-Cyrl-RS" sz="1200" dirty="0"/>
              <a:t>Октобар 1937.</a:t>
            </a:r>
          </a:p>
          <a:p>
            <a:pPr>
              <a:lnSpc>
                <a:spcPct val="150000"/>
              </a:lnSpc>
            </a:pPr>
            <a:r>
              <a:rPr lang="sr-Cyrl-RS" sz="1200" dirty="0"/>
              <a:t>Новембар 1938.</a:t>
            </a:r>
          </a:p>
          <a:p>
            <a:pPr>
              <a:lnSpc>
                <a:spcPct val="150000"/>
              </a:lnSpc>
            </a:pPr>
            <a:r>
              <a:rPr lang="sr-Cyrl-RS" sz="1200" dirty="0"/>
              <a:t>Фебруар 1939.</a:t>
            </a:r>
          </a:p>
          <a:p>
            <a:pPr>
              <a:lnSpc>
                <a:spcPct val="150000"/>
              </a:lnSpc>
            </a:pPr>
            <a:r>
              <a:rPr lang="sr-Cyrl-RS" sz="1200" dirty="0"/>
              <a:t>Април 1939.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5210936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-33858"/>
            <a:ext cx="7776864" cy="1168152"/>
          </a:xfrm>
        </p:spPr>
        <p:txBody>
          <a:bodyPr>
            <a:normAutofit/>
          </a:bodyPr>
          <a:lstStyle/>
          <a:p>
            <a:r>
              <a:rPr lang="sr-Cyrl-RS" dirty="0"/>
              <a:t>Последице - Франкизам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472608"/>
          </a:xfrm>
        </p:spPr>
        <p:txBody>
          <a:bodyPr>
            <a:normAutofit fontScale="92500" lnSpcReduction="20000"/>
          </a:bodyPr>
          <a:lstStyle/>
          <a:p>
            <a:pPr>
              <a:buFont typeface="Californian FB" pitchFamily="18" charset="0"/>
              <a:buChar char="*"/>
            </a:pPr>
            <a:r>
              <a:rPr lang="sr-Cyrl-RS" sz="2600"/>
              <a:t>Око 1.000.000 </a:t>
            </a:r>
            <a:r>
              <a:rPr lang="sr-Cyrl-RS" sz="2600" dirty="0"/>
              <a:t>погинулих</a:t>
            </a:r>
            <a:r>
              <a:rPr lang="sr-Cyrl-RS" sz="2600"/>
              <a:t>, 500.000 </a:t>
            </a:r>
            <a:r>
              <a:rPr lang="sr-Cyrl-RS" sz="2600" dirty="0"/>
              <a:t>избеглих.</a:t>
            </a:r>
          </a:p>
          <a:p>
            <a:pPr>
              <a:buFont typeface="Californian FB" pitchFamily="18" charset="0"/>
              <a:buChar char="*"/>
            </a:pPr>
            <a:r>
              <a:rPr lang="sr-Cyrl-RS" sz="2600" dirty="0"/>
              <a:t>Путеви разорени, срушени мостови, уништена железница, недостатак радне снаге, цензура штампе, забрањен каталонски и баскијски језик.</a:t>
            </a:r>
          </a:p>
          <a:p>
            <a:pPr>
              <a:buFont typeface="Californian FB" pitchFamily="18" charset="0"/>
              <a:buChar char="*"/>
            </a:pPr>
            <a:r>
              <a:rPr lang="sr-Cyrl-RS" sz="2600" dirty="0"/>
              <a:t>Владавина терора, отварани логори. </a:t>
            </a:r>
          </a:p>
          <a:p>
            <a:pPr>
              <a:buFont typeface="Californian FB" pitchFamily="18" charset="0"/>
              <a:buChar char="*"/>
            </a:pPr>
            <a:r>
              <a:rPr lang="sr-Cyrl-RS" sz="2600" dirty="0"/>
              <a:t>Тајна полиција у Мадриду.</a:t>
            </a:r>
          </a:p>
          <a:p>
            <a:pPr>
              <a:buFont typeface="Californian FB" pitchFamily="18" charset="0"/>
              <a:buChar char="*"/>
            </a:pPr>
            <a:r>
              <a:rPr lang="sr-Cyrl-RS" sz="2600" dirty="0"/>
              <a:t>Укинут парламентаризам. Политика економске изолације, ослањање на сопствене ресурсе.</a:t>
            </a:r>
          </a:p>
          <a:p>
            <a:pPr>
              <a:buFont typeface="Californian FB" pitchFamily="18" charset="0"/>
              <a:buChar char="*"/>
            </a:pPr>
            <a:r>
              <a:rPr lang="sr-Cyrl-RS" sz="2600" dirty="0"/>
              <a:t>Католичке вредонсти: укинут развода брака, мешовите школе, образовање под контролом цркве. </a:t>
            </a:r>
          </a:p>
          <a:p>
            <a:pPr>
              <a:buFont typeface="Californian FB" pitchFamily="18" charset="0"/>
              <a:buChar char="*"/>
            </a:pPr>
            <a:r>
              <a:rPr lang="sr-Cyrl-RS" sz="2600" dirty="0"/>
              <a:t>Забрањено синдиклано окупљање. </a:t>
            </a:r>
          </a:p>
          <a:p>
            <a:pPr>
              <a:buFont typeface="Californian FB" pitchFamily="18" charset="0"/>
              <a:buChar char="*"/>
            </a:pPr>
            <a:r>
              <a:rPr lang="sr-Cyrl-RS" sz="2600" dirty="0"/>
              <a:t>Закон о политичкој одговорности и Закон о прогону масонерије и комунизма. </a:t>
            </a:r>
          </a:p>
          <a:p>
            <a:pPr>
              <a:buFont typeface="Californian FB" pitchFamily="18" charset="0"/>
              <a:buChar char="*"/>
            </a:pPr>
            <a:r>
              <a:rPr lang="sr-Cyrl-RS" sz="2600" dirty="0"/>
              <a:t>Франсиско Франко- вођа (каудиљо)</a:t>
            </a:r>
          </a:p>
          <a:p>
            <a:pPr>
              <a:buFont typeface="Californian FB" pitchFamily="18" charset="0"/>
              <a:buChar char="*"/>
            </a:pPr>
            <a:r>
              <a:rPr lang="sr-Cyrl-RS" sz="2600" dirty="0"/>
              <a:t>Франкизам (1. 4. 1939. – 20. 11. 1975.)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6893593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78965" y="1638054"/>
            <a:ext cx="6984776" cy="1161950"/>
          </a:xfrm>
        </p:spPr>
        <p:txBody>
          <a:bodyPr>
            <a:normAutofit/>
          </a:bodyPr>
          <a:lstStyle/>
          <a:p>
            <a:pPr algn="ctr"/>
            <a:r>
              <a:rPr lang="sr-Cyrl-RS" sz="3200" dirty="0"/>
              <a:t>Југославија и Шпански грађански рат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7270" y="2780928"/>
            <a:ext cx="7613606" cy="4437111"/>
          </a:xfrm>
        </p:spPr>
        <p:txBody>
          <a:bodyPr>
            <a:normAutofit fontScale="92500" lnSpcReduction="20000"/>
          </a:bodyPr>
          <a:lstStyle/>
          <a:p>
            <a:pPr>
              <a:buFont typeface="Californian FB" pitchFamily="18" charset="0"/>
              <a:buChar char="*"/>
            </a:pPr>
            <a:r>
              <a:rPr lang="sr-Cyrl-RS" dirty="0"/>
              <a:t>Влада Милана Стојадиновића-против интервенције.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Комунистичка партија Југославије.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1760 Југословена у Шпанији.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Балкански комитет-руководио политичким радом међу добровољцима.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Од априла 1937. године Благоје Паровић званични представник КПЈ у Шпанији.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Батаљон „Димитров“, батаљон „Ђуро Ђаковић“, чета „Матија Губец“, итд. 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Након укидања интернационалних бригада добровољци смештени у избегличке логоре у Француској (логор Гирс). 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Одлука владе од 12. октобра 1939. године, покајање и искључивање из политичког живота.</a:t>
            </a:r>
          </a:p>
          <a:p>
            <a:pPr>
              <a:buFont typeface="Californian FB" pitchFamily="18" charset="0"/>
              <a:buChar char="*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0219" y="1577897"/>
            <a:ext cx="1171946" cy="9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-18316"/>
            <a:ext cx="1008112" cy="14420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10" y="1"/>
            <a:ext cx="1275042" cy="14420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629" y="-20260"/>
            <a:ext cx="1188132" cy="14623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388" y="-20260"/>
            <a:ext cx="1100748" cy="144209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114" y="2782632"/>
            <a:ext cx="1201536" cy="11247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780" y="-20260"/>
            <a:ext cx="1065236" cy="144598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380" y="4100490"/>
            <a:ext cx="1187624" cy="115345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706" y="5506611"/>
            <a:ext cx="1201536" cy="115212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644" y="3505"/>
            <a:ext cx="1224136" cy="143508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7" r="-281"/>
          <a:stretch/>
        </p:blipFill>
        <p:spPr>
          <a:xfrm>
            <a:off x="6775251" y="3505"/>
            <a:ext cx="1114425" cy="141833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676" y="1"/>
            <a:ext cx="1239340" cy="118048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8483" y="1425729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600" dirty="0">
                <a:solidFill>
                  <a:srgbClr val="FF0000"/>
                </a:solidFill>
              </a:rPr>
              <a:t>Благоје Паровић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23629" y="1461174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600" dirty="0">
                <a:solidFill>
                  <a:srgbClr val="FF0000"/>
                </a:solidFill>
              </a:rPr>
              <a:t>Божидар Петровић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05152" y="1421838"/>
            <a:ext cx="1095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600" dirty="0">
                <a:solidFill>
                  <a:srgbClr val="FF0000"/>
                </a:solidFill>
              </a:rPr>
              <a:t>Ратко Павловић Ћићко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88349" y="1421837"/>
            <a:ext cx="1224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600" dirty="0">
                <a:solidFill>
                  <a:srgbClr val="FF0000"/>
                </a:solidFill>
              </a:rPr>
              <a:t>Милан Благојевић Шпанац 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95388" y="1442099"/>
            <a:ext cx="983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600" dirty="0">
                <a:solidFill>
                  <a:srgbClr val="FF0000"/>
                </a:solidFill>
              </a:rPr>
              <a:t>Фадил Јахић Шпанац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673055" y="142183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600" dirty="0">
                <a:solidFill>
                  <a:srgbClr val="FF0000"/>
                </a:solidFill>
              </a:rPr>
              <a:t>Жикица Јовановић Шпанац 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756548" y="1367190"/>
            <a:ext cx="1296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600" dirty="0">
                <a:solidFill>
                  <a:srgbClr val="FF0000"/>
                </a:solidFill>
              </a:rPr>
              <a:t>Љубомир Живковић Шпанац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987183" y="1105580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400" dirty="0">
                <a:solidFill>
                  <a:srgbClr val="FF0000"/>
                </a:solidFill>
              </a:rPr>
              <a:t>Вељко Влаховић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573796" y="6550223"/>
            <a:ext cx="1782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400" dirty="0">
                <a:solidFill>
                  <a:srgbClr val="FF0000"/>
                </a:solidFill>
              </a:rPr>
              <a:t>Петар Драпшин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738412" y="5253944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400" dirty="0">
                <a:solidFill>
                  <a:srgbClr val="FF0000"/>
                </a:solidFill>
              </a:rPr>
              <a:t>Коста Нађ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808364" y="2500801"/>
            <a:ext cx="14477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400" dirty="0">
                <a:solidFill>
                  <a:srgbClr val="FF0000"/>
                </a:solidFill>
              </a:rPr>
              <a:t>Пеко Дапчевић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736356" y="3830094"/>
            <a:ext cx="16196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400" dirty="0">
                <a:solidFill>
                  <a:srgbClr val="FF0000"/>
                </a:solidFill>
              </a:rPr>
              <a:t>Коча Поповић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188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50px-Hisparevol.gif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700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88224" y="1988840"/>
            <a:ext cx="2381250" cy="336460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358" y="620688"/>
            <a:ext cx="6871270" cy="2825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AD0101"/>
              </a:buClr>
              <a:buFont typeface="Californian FB" pitchFamily="18" charset="0"/>
              <a:buChar char="*"/>
            </a:pPr>
            <a:r>
              <a:rPr lang="sr-Cyrl-RS" sz="2400" dirty="0">
                <a:solidFill>
                  <a:srgbClr val="303030"/>
                </a:solidFill>
              </a:rPr>
              <a:t>Губитак колонија: Чиле 1817, Велика Колумбија 1819, Мексико 1821, Нова Гренада, Перу 1824.</a:t>
            </a:r>
          </a:p>
          <a:p>
            <a:pPr marL="274320" lvl="0" indent="-274320">
              <a:spcBef>
                <a:spcPct val="20000"/>
              </a:spcBef>
              <a:buClr>
                <a:srgbClr val="AD0101"/>
              </a:buClr>
              <a:buFont typeface="Californian FB" pitchFamily="18" charset="0"/>
              <a:buChar char="*"/>
            </a:pPr>
            <a:r>
              <a:rPr lang="sr-Cyrl-RS" sz="2400" dirty="0">
                <a:solidFill>
                  <a:srgbClr val="303030"/>
                </a:solidFill>
              </a:rPr>
              <a:t>Рат са Сједињеним Америчким Државама 1898. године. </a:t>
            </a:r>
          </a:p>
          <a:p>
            <a:pPr marL="274320" lvl="0" indent="-274320">
              <a:spcBef>
                <a:spcPct val="20000"/>
              </a:spcBef>
              <a:buClr>
                <a:srgbClr val="AD0101"/>
              </a:buClr>
              <a:buFont typeface="Californian FB" pitchFamily="18" charset="0"/>
              <a:buChar char="*"/>
            </a:pPr>
            <a:r>
              <a:rPr lang="sr-Cyrl-RS" sz="2400" dirty="0">
                <a:solidFill>
                  <a:srgbClr val="303030"/>
                </a:solidFill>
              </a:rPr>
              <a:t>Париски споразум-предаја Кубе, Порторика и Филипина САД-у и Маријанских, Каролинских и Палау острва Немачкој.</a:t>
            </a:r>
            <a:endParaRPr lang="en-US" sz="2400" dirty="0">
              <a:solidFill>
                <a:srgbClr val="30303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476537"/>
            <a:ext cx="5688631" cy="259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99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79912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62" y="3505721"/>
            <a:ext cx="2055633" cy="1714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-30088"/>
            <a:ext cx="2339752" cy="35733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537" y="3566072"/>
            <a:ext cx="3380463" cy="33082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-6474"/>
            <a:ext cx="3024336" cy="3549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62" y="5373216"/>
            <a:ext cx="2055633" cy="146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0242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268760"/>
            <a:ext cx="83529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2000" dirty="0">
                <a:latin typeface="Monotype Corsiva" pitchFamily="66" charset="0"/>
              </a:rPr>
              <a:t>ХВАЛА НА ПАЖЊИ</a:t>
            </a:r>
            <a:endParaRPr lang="en-US" sz="12000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027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57150"/>
            <a:ext cx="6781800" cy="1096144"/>
          </a:xfrm>
        </p:spPr>
        <p:txBody>
          <a:bodyPr>
            <a:normAutofit fontScale="90000"/>
          </a:bodyPr>
          <a:lstStyle/>
          <a:p>
            <a:pPr algn="ctr"/>
            <a:r>
              <a:rPr lang="sr-Cyrl-RS" dirty="0"/>
              <a:t>Шпанија током 20. века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052736"/>
            <a:ext cx="8551912" cy="5110336"/>
          </a:xfrm>
        </p:spPr>
        <p:txBody>
          <a:bodyPr>
            <a:normAutofit/>
          </a:bodyPr>
          <a:lstStyle/>
          <a:p>
            <a:pPr>
              <a:buFont typeface="Californian FB" pitchFamily="18" charset="0"/>
              <a:buChar char="*"/>
            </a:pPr>
            <a:r>
              <a:rPr lang="sr-Cyrl-RS" dirty="0"/>
              <a:t>Проблеми монархије:</a:t>
            </a:r>
          </a:p>
          <a:p>
            <a:pPr marL="457200" indent="-457200">
              <a:buFont typeface="+mj-lt"/>
              <a:buAutoNum type="arabicParenR"/>
            </a:pPr>
            <a:r>
              <a:rPr lang="sr-Cyrl-RS" dirty="0"/>
              <a:t>Пораст социјалних тензија и развој радничког покрета, настанак индустријског пролетаријата, учестали штрајкови, развој анархизма, стварање радничких синдиката. </a:t>
            </a:r>
          </a:p>
          <a:p>
            <a:pPr>
              <a:buFont typeface="Symbol" pitchFamily="18" charset="2"/>
              <a:buChar char=""/>
            </a:pPr>
            <a:r>
              <a:rPr lang="sr-Cyrl-RS" dirty="0"/>
              <a:t>1911.године - </a:t>
            </a:r>
            <a:r>
              <a:rPr lang="sr-Cyrl-RS" b="1" dirty="0"/>
              <a:t>Национална конфедерација радника (ЦНТ)</a:t>
            </a:r>
          </a:p>
          <a:p>
            <a:pPr>
              <a:buFont typeface="Symbol" pitchFamily="18" charset="2"/>
              <a:buChar char=""/>
            </a:pPr>
            <a:r>
              <a:rPr lang="sr-Cyrl-RS" dirty="0"/>
              <a:t>1879.године - </a:t>
            </a:r>
            <a:r>
              <a:rPr lang="sr-Cyrl-RS" b="1" dirty="0"/>
              <a:t>Социјалистичка радничка партија Шпаније (ПСОЕ) </a:t>
            </a:r>
            <a:r>
              <a:rPr lang="sr-Latn-RS" b="1" dirty="0"/>
              <a:t>- </a:t>
            </a:r>
            <a:r>
              <a:rPr lang="sr-Cyrl-RS" dirty="0"/>
              <a:t>Пабло Иглесијас</a:t>
            </a:r>
          </a:p>
          <a:p>
            <a:pPr>
              <a:buFont typeface="Symbol" pitchFamily="18" charset="2"/>
              <a:buChar char=""/>
            </a:pPr>
            <a:r>
              <a:rPr lang="sr-Cyrl-RS" dirty="0"/>
              <a:t>1888. године - </a:t>
            </a:r>
            <a:r>
              <a:rPr lang="sr-Cyrl-RS" b="1" dirty="0"/>
              <a:t>Генерална унија радника (УГТ)</a:t>
            </a:r>
          </a:p>
          <a:p>
            <a:pPr marL="457200" indent="-457200">
              <a:buFont typeface="+mj-lt"/>
              <a:buAutoNum type="arabicParenR" startAt="2"/>
            </a:pPr>
            <a:r>
              <a:rPr lang="sr-Cyrl-RS" dirty="0"/>
              <a:t>Регионалистичко питање</a:t>
            </a:r>
          </a:p>
          <a:p>
            <a:pPr>
              <a:buFont typeface="Symbol" pitchFamily="18" charset="2"/>
              <a:buChar char=""/>
            </a:pPr>
            <a:r>
              <a:rPr lang="sr-Cyrl-RS" dirty="0"/>
              <a:t>Каталонија - 1902. године - Лига регионалиста</a:t>
            </a:r>
          </a:p>
          <a:p>
            <a:pPr>
              <a:buFont typeface="Symbol" pitchFamily="18" charset="2"/>
              <a:buChar char=""/>
            </a:pPr>
            <a:r>
              <a:rPr lang="sr-Cyrl-RS" dirty="0"/>
              <a:t>Баскија - Баскијска националистичка партија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280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"/>
            <a:ext cx="4860032" cy="4293096"/>
          </a:xfrm>
          <a:solidFill>
            <a:schemeClr val="accent1"/>
          </a:solidFill>
        </p:spPr>
        <p:txBody>
          <a:bodyPr/>
          <a:lstStyle/>
          <a:p>
            <a:pPr marL="457200" indent="-457200">
              <a:buClr>
                <a:schemeClr val="bg1"/>
              </a:buClr>
              <a:buFont typeface="+mj-lt"/>
              <a:buAutoNum type="arabicParenR" startAt="3"/>
            </a:pPr>
            <a:r>
              <a:rPr lang="sr-Cyrl-RS" dirty="0">
                <a:solidFill>
                  <a:schemeClr val="tx2">
                    <a:lumMod val="10000"/>
                    <a:lumOff val="90000"/>
                  </a:schemeClr>
                </a:solidFill>
              </a:rPr>
              <a:t>Проблем Марока</a:t>
            </a:r>
          </a:p>
          <a:p>
            <a:pPr>
              <a:buClr>
                <a:schemeClr val="bg1"/>
              </a:buClr>
              <a:buFont typeface="Symbol" pitchFamily="18" charset="2"/>
              <a:buChar char=""/>
            </a:pPr>
            <a:r>
              <a:rPr lang="sr-Cyrl-RS" dirty="0">
                <a:solidFill>
                  <a:schemeClr val="tx2">
                    <a:lumMod val="10000"/>
                    <a:lumOff val="90000"/>
                  </a:schemeClr>
                </a:solidFill>
              </a:rPr>
              <a:t>напади берберских племена на шпанске градове Сеуту и Мелиљу.</a:t>
            </a:r>
          </a:p>
          <a:p>
            <a:pPr>
              <a:buClr>
                <a:schemeClr val="bg1"/>
              </a:buClr>
              <a:buFont typeface="Symbol" pitchFamily="18" charset="2"/>
              <a:buChar char=""/>
            </a:pPr>
            <a:r>
              <a:rPr lang="sr-Cyrl-RS" dirty="0">
                <a:solidFill>
                  <a:schemeClr val="tx2">
                    <a:lumMod val="10000"/>
                    <a:lumOff val="90000"/>
                  </a:schemeClr>
                </a:solidFill>
              </a:rPr>
              <a:t>Интереси: конторла над Гибралтарским мореузом и приступ рудном благу Марока.</a:t>
            </a:r>
          </a:p>
          <a:p>
            <a:pPr>
              <a:buClr>
                <a:schemeClr val="bg1"/>
              </a:buClr>
              <a:buFont typeface="Symbol" pitchFamily="18" charset="2"/>
              <a:buChar char=""/>
            </a:pPr>
            <a:r>
              <a:rPr lang="sr-Cyrl-RS" dirty="0">
                <a:solidFill>
                  <a:schemeClr val="tx2">
                    <a:lumMod val="10000"/>
                    <a:lumOff val="90000"/>
                  </a:schemeClr>
                </a:solidFill>
              </a:rPr>
              <a:t>1912. године-протекторат над северним делом Марока.</a:t>
            </a:r>
            <a:endParaRPr lang="en-US" dirty="0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" y="4293096"/>
            <a:ext cx="9136732" cy="25649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3" t="14176" r="4272" b="21116"/>
          <a:stretch/>
        </p:blipFill>
        <p:spPr>
          <a:xfrm>
            <a:off x="4552949" y="1"/>
            <a:ext cx="4591051" cy="432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341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92585"/>
            <a:ext cx="5256584" cy="6264696"/>
          </a:xfrm>
        </p:spPr>
        <p:txBody>
          <a:bodyPr>
            <a:normAutofit/>
          </a:bodyPr>
          <a:lstStyle/>
          <a:p>
            <a:pPr>
              <a:buFont typeface="Californian FB" pitchFamily="18" charset="0"/>
              <a:buChar char="*"/>
            </a:pPr>
            <a:r>
              <a:rPr lang="sr-Cyrl-RS" dirty="0"/>
              <a:t>Први светски рат (1914-1918) - економски раст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Страх од републиканаца и социјалиста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Распад система мирног турнуса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Економска криза након завршетка рата</a:t>
            </a:r>
          </a:p>
          <a:p>
            <a:pPr algn="just">
              <a:buFont typeface="Californian FB" pitchFamily="18" charset="0"/>
              <a:buChar char="*"/>
            </a:pPr>
            <a:r>
              <a:rPr lang="sr-Cyrl-RS" dirty="0"/>
              <a:t>Рифски рат 1921-1926. године</a:t>
            </a:r>
          </a:p>
          <a:p>
            <a:pPr marL="320040" lvl="1" indent="0" algn="just">
              <a:buNone/>
            </a:pPr>
            <a:r>
              <a:rPr lang="sr-Cyrl-RS" dirty="0"/>
              <a:t>(житељи планинске области  Риф под заповедништвом Мухамеда Абдела Крима).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1923. године - војни удар генерала Мигела Прима де Ривере</a:t>
            </a:r>
          </a:p>
          <a:p>
            <a:pPr>
              <a:buFont typeface="Californian FB" pitchFamily="18" charset="0"/>
              <a:buChar char="*"/>
            </a:pPr>
            <a:r>
              <a:rPr lang="sr-Cyrl-RS" dirty="0"/>
              <a:t>Завођење диктатуре</a:t>
            </a:r>
          </a:p>
          <a:p>
            <a:pPr marL="0" indent="0">
              <a:buNone/>
            </a:pPr>
            <a:endParaRPr lang="sr-Cyrl-R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370" y="3262486"/>
            <a:ext cx="2381250" cy="28974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370" y="-7218"/>
            <a:ext cx="2383582" cy="279117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330702" y="6159947"/>
            <a:ext cx="2381250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r-Cyrl-RS" dirty="0"/>
              <a:t>Мигел Примо де Ривера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328370" y="2812286"/>
            <a:ext cx="2383582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sr-Cyrl-RS" dirty="0"/>
              <a:t>Мухамед Абдел Крим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38413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04664"/>
            <a:ext cx="9144000" cy="619268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/>
              <a:t>ДИКТАТУРА (1923-1929)</a:t>
            </a:r>
          </a:p>
          <a:p>
            <a:pPr>
              <a:buFont typeface="Californian FB" pitchFamily="18" charset="0"/>
              <a:buChar char="*"/>
            </a:pPr>
            <a:r>
              <a:rPr lang="ru-RU" dirty="0"/>
              <a:t>Опозиција: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Национална конфедерација радника - ЦНТ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Каталонија - укинута регионална влада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Републиканска алијанса (федералисти, </a:t>
            </a:r>
            <a:r>
              <a:rPr lang="ru-RU" b="1" dirty="0"/>
              <a:t>Радикална партија </a:t>
            </a:r>
            <a:r>
              <a:rPr lang="ru-RU" dirty="0"/>
              <a:t>основана 1908. године на челу са Алехандром Лером и </a:t>
            </a:r>
            <a:r>
              <a:rPr lang="ru-RU" b="1" dirty="0"/>
              <a:t>Група за републиканску акцију</a:t>
            </a:r>
            <a:r>
              <a:rPr lang="ru-RU" dirty="0"/>
              <a:t> Мануела Асање)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Индалесио Прието из Социјалистичке радничке партије Шпаније (ПСОЕ)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анархисти - 1927. године основана </a:t>
            </a:r>
            <a:r>
              <a:rPr lang="ru-RU" b="1" dirty="0"/>
              <a:t>Иберијска анархистичка федерација </a:t>
            </a:r>
            <a:r>
              <a:rPr lang="ru-RU" dirty="0"/>
              <a:t>(ФАИ)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студенти и интелектуалци – 1928. године основали Школску универзитетску федерацију (ФУЕ) </a:t>
            </a:r>
          </a:p>
          <a:p>
            <a:pPr>
              <a:buFont typeface="Californian FB" pitchFamily="18" charset="0"/>
              <a:buChar char="*"/>
            </a:pPr>
            <a:r>
              <a:rPr lang="ru-RU" dirty="0"/>
              <a:t>Државни удари војске 1926. и 1929. године.</a:t>
            </a:r>
          </a:p>
          <a:p>
            <a:pPr>
              <a:buFont typeface="Californian FB" pitchFamily="18" charset="0"/>
              <a:buChar char="*"/>
            </a:pPr>
            <a:r>
              <a:rPr lang="ru-RU" dirty="0"/>
              <a:t>Остатак Социјалиста (ПСОЕ) и чланови Генералне уније радника (УГТ), предвођени Ларгом Кабаљером, сарађивали са режимом.</a:t>
            </a:r>
          </a:p>
          <a:p>
            <a:pPr>
              <a:buFont typeface="Californian FB" pitchFamily="18" charset="0"/>
              <a:buChar char="*"/>
            </a:pPr>
            <a:r>
              <a:rPr lang="ru-RU" dirty="0"/>
              <a:t>Пад диктатуре услед економске кризе, пада вредности пезете, социјалних немира и јачања опозиције.</a:t>
            </a:r>
          </a:p>
          <a:p>
            <a:pPr>
              <a:buFont typeface="Californian FB" pitchFamily="18" charset="0"/>
              <a:buChar char="*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529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04747"/>
            <a:ext cx="2808312" cy="304033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573016"/>
            <a:ext cx="2775942" cy="29969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75381"/>
            <a:ext cx="2775942" cy="30836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16016" y="1484784"/>
            <a:ext cx="1231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/>
              <a:t>Мануел Асања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-30038" y="1628800"/>
            <a:ext cx="1373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/>
              <a:t>Алехандро Леру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728964" y="4630260"/>
            <a:ext cx="1229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/>
              <a:t>Ларго Кабаљеро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5787126" y="1807949"/>
            <a:ext cx="4410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1187624" y="1951965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787126" y="4953426"/>
            <a:ext cx="35540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573016"/>
            <a:ext cx="2822823" cy="29969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-36462" y="4972901"/>
            <a:ext cx="1331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/>
              <a:t>Индалесио Прието</a:t>
            </a:r>
            <a:endParaRPr lang="en-US" dirty="0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1187624" y="5373216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32832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5423</TotalTime>
  <Words>2425</Words>
  <Application>Microsoft Office PowerPoint</Application>
  <PresentationFormat>On-screen Show (4:3)</PresentationFormat>
  <Paragraphs>311</Paragraphs>
  <Slides>41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9" baseType="lpstr">
      <vt:lpstr>Arial</vt:lpstr>
      <vt:lpstr>Calibri</vt:lpstr>
      <vt:lpstr>Californian FB</vt:lpstr>
      <vt:lpstr>Impact</vt:lpstr>
      <vt:lpstr>Monotype Corsiva</vt:lpstr>
      <vt:lpstr>Symbol</vt:lpstr>
      <vt:lpstr>Times New Roman</vt:lpstr>
      <vt:lpstr>NewsPrint</vt:lpstr>
      <vt:lpstr>Шпански грађански рат ( 1936-1939)</vt:lpstr>
      <vt:lpstr>Литература:</vt:lpstr>
      <vt:lpstr>Шпанија током 19. века</vt:lpstr>
      <vt:lpstr>PowerPoint Presentation</vt:lpstr>
      <vt:lpstr>Шпанија током 20. века</vt:lpstr>
      <vt:lpstr>PowerPoint Presentation</vt:lpstr>
      <vt:lpstr>PowerPoint Presentation</vt:lpstr>
      <vt:lpstr>PowerPoint Presentation</vt:lpstr>
      <vt:lpstr>PowerPoint Presentation</vt:lpstr>
      <vt:lpstr>Пад монархије</vt:lpstr>
      <vt:lpstr>Друга република </vt:lpstr>
      <vt:lpstr>PowerPoint Presentation</vt:lpstr>
      <vt:lpstr>Народни фронт</vt:lpstr>
      <vt:lpstr>PowerPoint Presentation</vt:lpstr>
      <vt:lpstr>PowerPoint Presentation</vt:lpstr>
      <vt:lpstr>PowerPoint Presentation</vt:lpstr>
      <vt:lpstr>Почетак Шпанског грађанског рата</vt:lpstr>
      <vt:lpstr>PowerPoint Presentation</vt:lpstr>
      <vt:lpstr>Опредељеност великих сила</vt:lpstr>
      <vt:lpstr>PowerPoint Presentation</vt:lpstr>
      <vt:lpstr>Политика немешања великих сила 1936-1937. године</vt:lpstr>
      <vt:lpstr>PowerPoint Presentation</vt:lpstr>
      <vt:lpstr>Ратна 1936. година</vt:lpstr>
      <vt:lpstr>PowerPoint Presentation</vt:lpstr>
      <vt:lpstr>PowerPoint Presentation</vt:lpstr>
      <vt:lpstr>PowerPoint Presentation</vt:lpstr>
      <vt:lpstr>PowerPoint Presentation</vt:lpstr>
      <vt:lpstr>Ратна 1937. година</vt:lpstr>
      <vt:lpstr>PowerPoint Presentation</vt:lpstr>
      <vt:lpstr>PowerPoint Presentation</vt:lpstr>
      <vt:lpstr>PowerPoint Presentation</vt:lpstr>
      <vt:lpstr>PowerPoint Presentation</vt:lpstr>
      <vt:lpstr>Ратна 1938. година</vt:lpstr>
      <vt:lpstr>PowerPoint Presentation</vt:lpstr>
      <vt:lpstr>Ратна 1939. година</vt:lpstr>
      <vt:lpstr>PowerPoint Presentation</vt:lpstr>
      <vt:lpstr>PowerPoint Presentation</vt:lpstr>
      <vt:lpstr>Последице - Франкизам</vt:lpstr>
      <vt:lpstr>Југославија и Шпански грађански рат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Jelena</cp:lastModifiedBy>
  <cp:revision>157</cp:revision>
  <dcterms:created xsi:type="dcterms:W3CDTF">2020-01-04T15:05:52Z</dcterms:created>
  <dcterms:modified xsi:type="dcterms:W3CDTF">2026-07-10T15:55:57Z</dcterms:modified>
</cp:coreProperties>
</file>